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8"/>
  </p:notesMasterIdLst>
  <p:sldIdLst>
    <p:sldId id="256" r:id="rId5"/>
    <p:sldId id="266" r:id="rId6"/>
    <p:sldId id="257" r:id="rId7"/>
    <p:sldId id="270" r:id="rId8"/>
    <p:sldId id="273" r:id="rId9"/>
    <p:sldId id="272" r:id="rId10"/>
    <p:sldId id="260" r:id="rId11"/>
    <p:sldId id="262" r:id="rId12"/>
    <p:sldId id="271" r:id="rId13"/>
    <p:sldId id="268" r:id="rId14"/>
    <p:sldId id="269" r:id="rId15"/>
    <p:sldId id="264" r:id="rId16"/>
    <p:sldId id="265" r:id="rId17"/>
  </p:sldIdLst>
  <p:sldSz cx="18288000" cy="10287000"/>
  <p:notesSz cx="6858000" cy="9144000"/>
  <p:embeddedFontLs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Gabriola" panose="04040605051002020D02" pitchFamily="82" charset="0"/>
      <p:regular r:id="rId23"/>
    </p:embeddedFont>
    <p:embeddedFont>
      <p:font typeface="Lobster" panose="000005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B50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E4760-446C-1809-619C-398CF68816C6}" v="181" dt="2025-06-08T10:42:31.825"/>
    <p1510:client id="{7CCA3779-7DF1-31B4-7D6B-753CCA0DE322}" v="627" dt="2025-06-08T17:57:51.133"/>
    <p1510:client id="{811B40CE-A502-41A2-B4AD-20315E07D0D1}" v="2469" dt="2025-06-08T17:58:43.226"/>
    <p1510:client id="{C0B0F270-AE91-07BC-2647-5E092A246DC9}" v="51" dt="2025-06-08T17:59:33.645"/>
    <p1510:client id="{C388F2A9-0CD2-4624-ACBB-1870F0AF506C}" v="1540" dt="2025-06-08T17:59:53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11EDA-56D2-4548-B7C0-54F6A558690D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AE562-CF2A-45D7-8D5F-89C70AE9F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0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E562-CF2A-45D7-8D5F-89C70AE9F4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8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.sv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325397" y="7082778"/>
            <a:ext cx="24352024" cy="4904463"/>
            <a:chOff x="0" y="-38100"/>
            <a:chExt cx="2539382" cy="5114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9382" cy="473328"/>
            </a:xfrm>
            <a:custGeom>
              <a:avLst/>
              <a:gdLst/>
              <a:ahLst/>
              <a:cxnLst/>
              <a:rect l="l" t="t" r="r" b="b"/>
              <a:pathLst>
                <a:path w="2539382" h="473328">
                  <a:moveTo>
                    <a:pt x="2539382" y="236664"/>
                  </a:moveTo>
                  <a:lnTo>
                    <a:pt x="2336182" y="473328"/>
                  </a:lnTo>
                  <a:lnTo>
                    <a:pt x="203200" y="473328"/>
                  </a:lnTo>
                  <a:lnTo>
                    <a:pt x="0" y="236664"/>
                  </a:lnTo>
                  <a:lnTo>
                    <a:pt x="203200" y="0"/>
                  </a:lnTo>
                  <a:lnTo>
                    <a:pt x="2336182" y="0"/>
                  </a:lnTo>
                  <a:lnTo>
                    <a:pt x="2539382" y="236664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2310782" cy="51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44066" y="2583077"/>
            <a:ext cx="3359583" cy="3463348"/>
            <a:chOff x="0" y="0"/>
            <a:chExt cx="788448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8448" cy="812800"/>
            </a:xfrm>
            <a:custGeom>
              <a:avLst/>
              <a:gdLst/>
              <a:ahLst/>
              <a:cxnLst/>
              <a:rect l="l" t="t" r="r" b="b"/>
              <a:pathLst>
                <a:path w="788448" h="812800">
                  <a:moveTo>
                    <a:pt x="394224" y="0"/>
                  </a:moveTo>
                  <a:cubicBezTo>
                    <a:pt x="176500" y="0"/>
                    <a:pt x="0" y="181951"/>
                    <a:pt x="0" y="406400"/>
                  </a:cubicBezTo>
                  <a:cubicBezTo>
                    <a:pt x="0" y="630849"/>
                    <a:pt x="176500" y="812800"/>
                    <a:pt x="394224" y="812800"/>
                  </a:cubicBezTo>
                  <a:cubicBezTo>
                    <a:pt x="611948" y="812800"/>
                    <a:pt x="788448" y="630849"/>
                    <a:pt x="788448" y="406400"/>
                  </a:cubicBezTo>
                  <a:cubicBezTo>
                    <a:pt x="788448" y="181951"/>
                    <a:pt x="611948" y="0"/>
                    <a:pt x="394224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3917" y="38100"/>
              <a:ext cx="640614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08174" y="-648729"/>
            <a:ext cx="10914883" cy="10914883"/>
            <a:chOff x="41758" y="30509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41758" y="3050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-16209" r="-49376"/>
              </a:stretch>
            </a:blipFill>
            <a:ln w="238125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pt-PT" noProof="0"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6628915" y="1661217"/>
            <a:ext cx="3429485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noProof="0"/>
          </a:p>
        </p:txBody>
      </p:sp>
      <p:sp>
        <p:nvSpPr>
          <p:cNvPr id="12" name="TextBox 12"/>
          <p:cNvSpPr txBox="1"/>
          <p:nvPr/>
        </p:nvSpPr>
        <p:spPr>
          <a:xfrm>
            <a:off x="1809952" y="2878935"/>
            <a:ext cx="6979672" cy="2347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5400" noProof="0">
                <a:solidFill>
                  <a:srgbClr val="000000"/>
                </a:solidFill>
                <a:latin typeface="Lobster" panose="020F0502020204030204" pitchFamily="2" charset="0"/>
                <a:ea typeface="Cy Grotesk Key"/>
                <a:cs typeface="Cy Grotesk Key"/>
                <a:sym typeface="Cy Grotesk Key"/>
              </a:rPr>
              <a:t>Previsão do nº Sets de um jogo de ténis na Áustria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94487" y="6480349"/>
            <a:ext cx="9288800" cy="1875481"/>
            <a:chOff x="0" y="-38100"/>
            <a:chExt cx="2720996" cy="405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20996" cy="367403"/>
            </a:xfrm>
            <a:custGeom>
              <a:avLst/>
              <a:gdLst/>
              <a:ahLst/>
              <a:cxnLst/>
              <a:rect l="l" t="t" r="r" b="b"/>
              <a:pathLst>
                <a:path w="2720996" h="367403">
                  <a:moveTo>
                    <a:pt x="45363" y="0"/>
                  </a:moveTo>
                  <a:lnTo>
                    <a:pt x="2675633" y="0"/>
                  </a:lnTo>
                  <a:cubicBezTo>
                    <a:pt x="2687664" y="0"/>
                    <a:pt x="2699202" y="4779"/>
                    <a:pt x="2707709" y="13286"/>
                  </a:cubicBezTo>
                  <a:cubicBezTo>
                    <a:pt x="2716216" y="21794"/>
                    <a:pt x="2720996" y="33332"/>
                    <a:pt x="2720996" y="45363"/>
                  </a:cubicBezTo>
                  <a:lnTo>
                    <a:pt x="2720996" y="322040"/>
                  </a:lnTo>
                  <a:cubicBezTo>
                    <a:pt x="2720996" y="334071"/>
                    <a:pt x="2716216" y="345609"/>
                    <a:pt x="2707709" y="354116"/>
                  </a:cubicBezTo>
                  <a:cubicBezTo>
                    <a:pt x="2699202" y="362623"/>
                    <a:pt x="2687664" y="367403"/>
                    <a:pt x="2675633" y="367403"/>
                  </a:cubicBezTo>
                  <a:lnTo>
                    <a:pt x="45363" y="367403"/>
                  </a:lnTo>
                  <a:cubicBezTo>
                    <a:pt x="33332" y="367403"/>
                    <a:pt x="21794" y="362623"/>
                    <a:pt x="13286" y="354116"/>
                  </a:cubicBezTo>
                  <a:cubicBezTo>
                    <a:pt x="4779" y="345609"/>
                    <a:pt x="0" y="334071"/>
                    <a:pt x="0" y="322040"/>
                  </a:cubicBezTo>
                  <a:lnTo>
                    <a:pt x="0" y="45363"/>
                  </a:lnTo>
                  <a:cubicBezTo>
                    <a:pt x="0" y="33332"/>
                    <a:pt x="4779" y="21794"/>
                    <a:pt x="13286" y="13286"/>
                  </a:cubicBezTo>
                  <a:cubicBezTo>
                    <a:pt x="21794" y="4779"/>
                    <a:pt x="33332" y="0"/>
                    <a:pt x="45363" y="0"/>
                  </a:cubicBez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720996" cy="405503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28800" y="7048500"/>
            <a:ext cx="7902682" cy="962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pt-PT" sz="3200" noProof="0">
                <a:solidFill>
                  <a:srgbClr val="F6F6F6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Projeto Aplicado em Ciência de Dados  </a:t>
            </a:r>
          </a:p>
          <a:p>
            <a:pPr algn="ctr">
              <a:lnSpc>
                <a:spcPts val="3647"/>
              </a:lnSpc>
            </a:pPr>
            <a:r>
              <a:rPr lang="pt-PT" sz="3200" noProof="0">
                <a:solidFill>
                  <a:srgbClr val="F6F6F6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Grupo 6</a:t>
            </a:r>
            <a:r>
              <a:rPr lang="pt-PT" sz="5400" noProof="0">
                <a:solidFill>
                  <a:srgbClr val="F6F6F6"/>
                </a:solidFill>
                <a:latin typeface="Gabriola" panose="04040605051002020D02" pitchFamily="82" charset="0"/>
                <a:ea typeface="DM Sans"/>
                <a:cs typeface="DM Sans"/>
                <a:sym typeface="DM Sans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2075" y="8666116"/>
            <a:ext cx="3793784" cy="44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pt-PT" sz="2800" noProof="0">
                <a:solidFill>
                  <a:srgbClr val="F6F6F6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Junho 11, 2025</a:t>
            </a:r>
          </a:p>
        </p:txBody>
      </p:sp>
      <p:sp>
        <p:nvSpPr>
          <p:cNvPr id="19" name="Freeform 19"/>
          <p:cNvSpPr/>
          <p:nvPr/>
        </p:nvSpPr>
        <p:spPr>
          <a:xfrm>
            <a:off x="8310310" y="8589916"/>
            <a:ext cx="1732169" cy="535398"/>
          </a:xfrm>
          <a:custGeom>
            <a:avLst/>
            <a:gdLst/>
            <a:ahLst/>
            <a:cxnLst/>
            <a:rect l="l" t="t" r="r" b="b"/>
            <a:pathLst>
              <a:path w="1732169" h="535398">
                <a:moveTo>
                  <a:pt x="0" y="0"/>
                </a:moveTo>
                <a:lnTo>
                  <a:pt x="1732168" y="0"/>
                </a:lnTo>
                <a:lnTo>
                  <a:pt x="1732168" y="535397"/>
                </a:lnTo>
                <a:lnTo>
                  <a:pt x="0" y="535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/>
          </a:p>
        </p:txBody>
      </p:sp>
      <p:sp>
        <p:nvSpPr>
          <p:cNvPr id="20" name="AutoShape 20"/>
          <p:cNvSpPr/>
          <p:nvPr/>
        </p:nvSpPr>
        <p:spPr>
          <a:xfrm>
            <a:off x="5743828" y="8904136"/>
            <a:ext cx="2137857" cy="0"/>
          </a:xfrm>
          <a:prstGeom prst="line">
            <a:avLst/>
          </a:prstGeom>
          <a:ln w="9525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noProof="0"/>
          </a:p>
        </p:txBody>
      </p:sp>
      <p:pic>
        <p:nvPicPr>
          <p:cNvPr id="21" name="Imagem 20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35E40B00-54BE-49D7-9685-EE37118014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8" y="-38100"/>
            <a:ext cx="4412208" cy="193200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506347D-C3D8-02B9-6CAD-E2B31B5BA0A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202" y="3034408"/>
            <a:ext cx="1019317" cy="179095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AD692F64-6ED7-1EFE-3F22-F5D3D1953D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7090" y="4279653"/>
            <a:ext cx="1139267" cy="1224386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BE90D57D-41EB-BBA4-2E20-22D03B85484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09076" y="2749059"/>
            <a:ext cx="130381" cy="127463"/>
          </a:xfrm>
          <a:prstGeom prst="rect">
            <a:avLst/>
          </a:prstGeom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F51C2836-5A8C-FD7A-CB47-1429877B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91518"/>
            <a:ext cx="2348465" cy="110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07426-E023-7CB6-1592-A75F9BCBD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F19398-06C3-61CA-34D5-30E085C2E67F}"/>
              </a:ext>
            </a:extLst>
          </p:cNvPr>
          <p:cNvGrpSpPr/>
          <p:nvPr/>
        </p:nvGrpSpPr>
        <p:grpSpPr>
          <a:xfrm>
            <a:off x="-1602482" y="8755373"/>
            <a:ext cx="21492964" cy="4327799"/>
            <a:chOff x="0" y="-38100"/>
            <a:chExt cx="2241245" cy="45129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75BAF3-8A1F-B1E5-7BAD-9F83A9E6C06C}"/>
                </a:ext>
              </a:extLst>
            </p:cNvPr>
            <p:cNvSpPr/>
            <p:nvPr/>
          </p:nvSpPr>
          <p:spPr>
            <a:xfrm>
              <a:off x="0" y="0"/>
              <a:ext cx="2241245" cy="413194"/>
            </a:xfrm>
            <a:custGeom>
              <a:avLst/>
              <a:gdLst/>
              <a:ahLst/>
              <a:cxnLst/>
              <a:rect l="l" t="t" r="r" b="b"/>
              <a:pathLst>
                <a:path w="2241245" h="413194">
                  <a:moveTo>
                    <a:pt x="2241245" y="206597"/>
                  </a:moveTo>
                  <a:lnTo>
                    <a:pt x="2038045" y="413194"/>
                  </a:lnTo>
                  <a:lnTo>
                    <a:pt x="203200" y="413194"/>
                  </a:lnTo>
                  <a:lnTo>
                    <a:pt x="0" y="206597"/>
                  </a:lnTo>
                  <a:lnTo>
                    <a:pt x="203200" y="0"/>
                  </a:lnTo>
                  <a:lnTo>
                    <a:pt x="2038045" y="0"/>
                  </a:lnTo>
                  <a:lnTo>
                    <a:pt x="2241245" y="206597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9ED1E87-5D75-FF0E-E504-A5F0668040FC}"/>
                </a:ext>
              </a:extLst>
            </p:cNvPr>
            <p:cNvSpPr txBox="1"/>
            <p:nvPr/>
          </p:nvSpPr>
          <p:spPr>
            <a:xfrm>
              <a:off x="114300" y="-38100"/>
              <a:ext cx="2012645" cy="451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CD5F836-500F-3BB5-635B-56C9FDB0FFDB}"/>
              </a:ext>
            </a:extLst>
          </p:cNvPr>
          <p:cNvSpPr txBox="1"/>
          <p:nvPr/>
        </p:nvSpPr>
        <p:spPr>
          <a:xfrm>
            <a:off x="568192" y="150044"/>
            <a:ext cx="8319894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pt-PT" sz="9000">
                <a:solidFill>
                  <a:srgbClr val="000000"/>
                </a:solidFill>
                <a:latin typeface="Lobster"/>
                <a:sym typeface="Cy Grotesk Key"/>
              </a:rPr>
              <a:t>Avaliação</a:t>
            </a:r>
            <a:endParaRPr lang="pt-PT" sz="9600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A846CD43-86D0-E6F6-F269-74FA064AAA5B}"/>
              </a:ext>
            </a:extLst>
          </p:cNvPr>
          <p:cNvGrpSpPr/>
          <p:nvPr/>
        </p:nvGrpSpPr>
        <p:grpSpPr>
          <a:xfrm>
            <a:off x="11124837" y="-4203737"/>
            <a:ext cx="7828676" cy="7828676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DDCAB8B-2EB3-AB20-6714-657E5532BB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A5BFE7FB-2040-9120-48FA-31E88AA4978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35FA715-5783-8479-55F9-762AB8A239BF}"/>
              </a:ext>
            </a:extLst>
          </p:cNvPr>
          <p:cNvGrpSpPr/>
          <p:nvPr/>
        </p:nvGrpSpPr>
        <p:grpSpPr>
          <a:xfrm>
            <a:off x="2209800" y="-3152424"/>
            <a:ext cx="4185826" cy="4930884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CA224D2-68B8-D9E8-789F-A6FFCDCA21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1769AB7-38E2-7CC7-C383-94796C73834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27" name="AutoShape 27">
            <a:extLst>
              <a:ext uri="{FF2B5EF4-FFF2-40B4-BE49-F238E27FC236}">
                <a16:creationId xmlns:a16="http://schemas.microsoft.com/office/drawing/2014/main" id="{D4E7FDA2-EDA2-86E5-561F-E4AB0F08D3A3}"/>
              </a:ext>
            </a:extLst>
          </p:cNvPr>
          <p:cNvSpPr/>
          <p:nvPr/>
        </p:nvSpPr>
        <p:spPr>
          <a:xfrm>
            <a:off x="1464742" y="9489278"/>
            <a:ext cx="15394008" cy="0"/>
          </a:xfrm>
          <a:prstGeom prst="line">
            <a:avLst/>
          </a:prstGeom>
          <a:ln w="9525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noProof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D9680E-CF1B-27CD-8A62-CFEF0F98C4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617" y="5635068"/>
            <a:ext cx="5953009" cy="32391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63986A3-66D2-CA4D-6838-3497185DC1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0883" y="5719654"/>
            <a:ext cx="5733553" cy="31360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A52F7B9-8F6A-F61C-AA17-C5BD315D6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4436" y="5687336"/>
            <a:ext cx="5549889" cy="3051237"/>
          </a:xfrm>
          <a:prstGeom prst="rect">
            <a:avLst/>
          </a:prstGeom>
        </p:spPr>
      </p:pic>
      <p:pic>
        <p:nvPicPr>
          <p:cNvPr id="37" name="Graphic 36" descr="Tennis outline">
            <a:extLst>
              <a:ext uri="{FF2B5EF4-FFF2-40B4-BE49-F238E27FC236}">
                <a16:creationId xmlns:a16="http://schemas.microsoft.com/office/drawing/2014/main" id="{A1CF0B80-4D39-690E-6BBF-25917D184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49400" y="150044"/>
            <a:ext cx="914400" cy="914400"/>
          </a:xfrm>
          <a:prstGeom prst="rect">
            <a:avLst/>
          </a:prstGeom>
        </p:spPr>
      </p:pic>
      <p:pic>
        <p:nvPicPr>
          <p:cNvPr id="38" name="Graphic 37" descr="Tennis outline">
            <a:extLst>
              <a:ext uri="{FF2B5EF4-FFF2-40B4-BE49-F238E27FC236}">
                <a16:creationId xmlns:a16="http://schemas.microsoft.com/office/drawing/2014/main" id="{6F85CA97-E05F-5E23-6AC4-73B511E6A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5621000" y="150044"/>
            <a:ext cx="914400" cy="914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0F0725-A67F-0B9F-5ADF-94B606B4382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860" y="1424855"/>
            <a:ext cx="9190568" cy="402344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A731AE3-0FE7-D5F1-1909-DBDC3B77752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554" y="1430681"/>
            <a:ext cx="9143445" cy="397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D9447-E08C-2C30-CEAA-1193204D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E33FA7-B090-0E97-D1A9-A048785DC94B}"/>
              </a:ext>
            </a:extLst>
          </p:cNvPr>
          <p:cNvGrpSpPr/>
          <p:nvPr/>
        </p:nvGrpSpPr>
        <p:grpSpPr>
          <a:xfrm>
            <a:off x="-1584736" y="8858820"/>
            <a:ext cx="21492964" cy="4327799"/>
            <a:chOff x="0" y="-38100"/>
            <a:chExt cx="2241245" cy="45129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E71DE6-2BE2-8773-EC62-B55699180539}"/>
                </a:ext>
              </a:extLst>
            </p:cNvPr>
            <p:cNvSpPr/>
            <p:nvPr/>
          </p:nvSpPr>
          <p:spPr>
            <a:xfrm>
              <a:off x="0" y="0"/>
              <a:ext cx="2241245" cy="413194"/>
            </a:xfrm>
            <a:custGeom>
              <a:avLst/>
              <a:gdLst/>
              <a:ahLst/>
              <a:cxnLst/>
              <a:rect l="l" t="t" r="r" b="b"/>
              <a:pathLst>
                <a:path w="2241245" h="413194">
                  <a:moveTo>
                    <a:pt x="2241245" y="206597"/>
                  </a:moveTo>
                  <a:lnTo>
                    <a:pt x="2038045" y="413194"/>
                  </a:lnTo>
                  <a:lnTo>
                    <a:pt x="203200" y="413194"/>
                  </a:lnTo>
                  <a:lnTo>
                    <a:pt x="0" y="206597"/>
                  </a:lnTo>
                  <a:lnTo>
                    <a:pt x="203200" y="0"/>
                  </a:lnTo>
                  <a:lnTo>
                    <a:pt x="2038045" y="0"/>
                  </a:lnTo>
                  <a:lnTo>
                    <a:pt x="2241245" y="206597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EB34D5-DFFD-5E1C-55F4-E2793E1856A3}"/>
                </a:ext>
              </a:extLst>
            </p:cNvPr>
            <p:cNvSpPr txBox="1"/>
            <p:nvPr/>
          </p:nvSpPr>
          <p:spPr>
            <a:xfrm>
              <a:off x="114300" y="-38100"/>
              <a:ext cx="2012645" cy="451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47B1F1F-6C67-7150-DCCF-C0553B20D2A1}"/>
              </a:ext>
            </a:extLst>
          </p:cNvPr>
          <p:cNvSpPr txBox="1"/>
          <p:nvPr/>
        </p:nvSpPr>
        <p:spPr>
          <a:xfrm>
            <a:off x="568192" y="150044"/>
            <a:ext cx="839333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PT" sz="9000">
                <a:solidFill>
                  <a:srgbClr val="000000"/>
                </a:solidFill>
                <a:latin typeface="Lobster"/>
                <a:sym typeface="Cy Grotesk Key"/>
              </a:rPr>
              <a:t>Avaliação – </a:t>
            </a:r>
            <a:r>
              <a:rPr lang="pt-PT" sz="4800">
                <a:solidFill>
                  <a:srgbClr val="000000"/>
                </a:solidFill>
                <a:latin typeface="Lobster"/>
                <a:sym typeface="Cy Grotesk Key"/>
              </a:rPr>
              <a:t>Best Model</a:t>
            </a:r>
            <a:endParaRPr lang="pt-PT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94BD667-57F0-9FFE-F84E-68601C3123DE}"/>
              </a:ext>
            </a:extLst>
          </p:cNvPr>
          <p:cNvGrpSpPr/>
          <p:nvPr/>
        </p:nvGrpSpPr>
        <p:grpSpPr>
          <a:xfrm>
            <a:off x="11124837" y="-4203737"/>
            <a:ext cx="7828676" cy="7828676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B41CED8E-EA81-CB67-8933-7BE5A8A395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D3625A91-22DA-F267-BCBE-D3437A0D2BA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09B9ED9B-F1FF-2EC2-2B3F-0EDA610F0D5D}"/>
              </a:ext>
            </a:extLst>
          </p:cNvPr>
          <p:cNvGrpSpPr/>
          <p:nvPr/>
        </p:nvGrpSpPr>
        <p:grpSpPr>
          <a:xfrm>
            <a:off x="1464742" y="-3152424"/>
            <a:ext cx="4930884" cy="4930884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8923A4D-099D-49B8-A6B7-13E75B2458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7931247-0383-7FE7-D990-2580CDE7BC3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27" name="AutoShape 27">
            <a:extLst>
              <a:ext uri="{FF2B5EF4-FFF2-40B4-BE49-F238E27FC236}">
                <a16:creationId xmlns:a16="http://schemas.microsoft.com/office/drawing/2014/main" id="{2168A084-7977-7579-465F-23967E10BB2B}"/>
              </a:ext>
            </a:extLst>
          </p:cNvPr>
          <p:cNvSpPr/>
          <p:nvPr/>
        </p:nvSpPr>
        <p:spPr>
          <a:xfrm>
            <a:off x="1464742" y="9489278"/>
            <a:ext cx="15394008" cy="0"/>
          </a:xfrm>
          <a:prstGeom prst="line">
            <a:avLst/>
          </a:prstGeom>
          <a:ln w="9525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noProof="0"/>
          </a:p>
        </p:txBody>
      </p:sp>
      <p:pic>
        <p:nvPicPr>
          <p:cNvPr id="18" name="Graphic 17" descr="Tennis outline">
            <a:extLst>
              <a:ext uri="{FF2B5EF4-FFF2-40B4-BE49-F238E27FC236}">
                <a16:creationId xmlns:a16="http://schemas.microsoft.com/office/drawing/2014/main" id="{BB0151C7-9EA0-F3EB-0820-9FFDDA2E2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5963" y="124681"/>
            <a:ext cx="914400" cy="914400"/>
          </a:xfrm>
          <a:prstGeom prst="rect">
            <a:avLst/>
          </a:prstGeom>
        </p:spPr>
      </p:pic>
      <p:pic>
        <p:nvPicPr>
          <p:cNvPr id="22" name="Graphic 21" descr="Tennis outline">
            <a:extLst>
              <a:ext uri="{FF2B5EF4-FFF2-40B4-BE49-F238E27FC236}">
                <a16:creationId xmlns:a16="http://schemas.microsoft.com/office/drawing/2014/main" id="{5E56D962-D2EA-4058-B431-4256C1299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5697563" y="124681"/>
            <a:ext cx="914400" cy="914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70D74A-B9F3-C674-FFF4-EB44436B1D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6477" y="1680346"/>
            <a:ext cx="9011715" cy="40216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036DBF-A5BF-D475-A5C4-74D56E414C8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24" y="1660127"/>
            <a:ext cx="9278853" cy="4062094"/>
          </a:xfrm>
          <a:prstGeom prst="rect">
            <a:avLst/>
          </a:prstGeom>
        </p:spPr>
      </p:pic>
      <p:pic>
        <p:nvPicPr>
          <p:cNvPr id="7" name="Imagem 6" descr="Uma imagem com texto, file, Gráfico, diagrama&#10;&#10;Os conteúdos gerados por IA poderão estar incorretos.">
            <a:extLst>
              <a:ext uri="{FF2B5EF4-FFF2-40B4-BE49-F238E27FC236}">
                <a16:creationId xmlns:a16="http://schemas.microsoft.com/office/drawing/2014/main" id="{B67BDC2A-04D1-3952-71C5-F5C1FC87CFA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75" y="6013756"/>
            <a:ext cx="6043093" cy="28891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14A208A-A3CE-B499-C99B-C556BB3CB4C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0199" y="6054329"/>
            <a:ext cx="6043093" cy="29318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76585B-B216-0828-C044-385F6EE87F3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42498" y="5985369"/>
            <a:ext cx="5953637" cy="29458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F35FA44-3C4E-9C8B-FB26-D025BB59D056}"/>
              </a:ext>
            </a:extLst>
          </p:cNvPr>
          <p:cNvSpPr/>
          <p:nvPr/>
        </p:nvSpPr>
        <p:spPr>
          <a:xfrm>
            <a:off x="5608319" y="2575560"/>
            <a:ext cx="1524000" cy="2865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28E2C81-BEA7-82D6-132C-333D84F913A7}"/>
              </a:ext>
            </a:extLst>
          </p:cNvPr>
          <p:cNvSpPr/>
          <p:nvPr/>
        </p:nvSpPr>
        <p:spPr>
          <a:xfrm>
            <a:off x="13121638" y="2590800"/>
            <a:ext cx="1524000" cy="28498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9650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0551" y="7870505"/>
            <a:ext cx="15536137" cy="4303708"/>
            <a:chOff x="0" y="-38100"/>
            <a:chExt cx="1185719" cy="328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5719" cy="290359"/>
            </a:xfrm>
            <a:custGeom>
              <a:avLst/>
              <a:gdLst/>
              <a:ahLst/>
              <a:cxnLst/>
              <a:rect l="l" t="t" r="r" b="b"/>
              <a:pathLst>
                <a:path w="1185719" h="290359">
                  <a:moveTo>
                    <a:pt x="1185719" y="145180"/>
                  </a:moveTo>
                  <a:lnTo>
                    <a:pt x="982519" y="290359"/>
                  </a:lnTo>
                  <a:lnTo>
                    <a:pt x="203200" y="290359"/>
                  </a:lnTo>
                  <a:lnTo>
                    <a:pt x="0" y="145180"/>
                  </a:lnTo>
                  <a:lnTo>
                    <a:pt x="203200" y="0"/>
                  </a:lnTo>
                  <a:lnTo>
                    <a:pt x="982519" y="0"/>
                  </a:lnTo>
                  <a:lnTo>
                    <a:pt x="1185719" y="14518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957119" cy="32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08688" y="7870505"/>
            <a:ext cx="12792365" cy="6254806"/>
            <a:chOff x="0" y="-38100"/>
            <a:chExt cx="976314" cy="4773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6314" cy="439267"/>
            </a:xfrm>
            <a:custGeom>
              <a:avLst/>
              <a:gdLst/>
              <a:ahLst/>
              <a:cxnLst/>
              <a:rect l="l" t="t" r="r" b="b"/>
              <a:pathLst>
                <a:path w="976314" h="439267">
                  <a:moveTo>
                    <a:pt x="976314" y="219634"/>
                  </a:moveTo>
                  <a:lnTo>
                    <a:pt x="773114" y="439267"/>
                  </a:lnTo>
                  <a:lnTo>
                    <a:pt x="203200" y="439267"/>
                  </a:lnTo>
                  <a:lnTo>
                    <a:pt x="0" y="219634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219634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747714" cy="47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97802" y="-1555135"/>
            <a:ext cx="6095369" cy="609536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41195" y="-951869"/>
            <a:ext cx="6095369" cy="60953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389" tIns="50389" rIns="50389" bIns="50389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288793" y="2597923"/>
            <a:ext cx="946030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pt-PT" sz="9000">
                <a:solidFill>
                  <a:srgbClr val="000000"/>
                </a:solidFill>
                <a:latin typeface="Lobster"/>
                <a:ea typeface="Cy Grotesk Key"/>
                <a:cs typeface="Cy Grotesk Key"/>
                <a:sym typeface="Cy Grotesk Key"/>
              </a:rPr>
              <a:t>Aplicabilidade</a:t>
            </a:r>
            <a:endParaRPr lang="pt-PT" sz="9000" noProof="0">
              <a:solidFill>
                <a:srgbClr val="000000"/>
              </a:solidFill>
              <a:latin typeface="Lobster" panose="00000500000000000000" pitchFamily="2" charset="0"/>
              <a:ea typeface="Cy Grotesk Key"/>
              <a:cs typeface="Cy Grotesk Key"/>
              <a:sym typeface="Cy Grotesk Ke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02775" y="4811895"/>
            <a:ext cx="12832337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3000" noProof="0">
                <a:solidFill>
                  <a:srgbClr val="585757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O modelo desenvolvido pode ser utilizado para auxiliar nos cálculos de odds para as plataformas de apostas online.</a:t>
            </a:r>
          </a:p>
          <a:p>
            <a:pPr algn="ctr">
              <a:lnSpc>
                <a:spcPts val="3000"/>
              </a:lnSpc>
            </a:pPr>
            <a:endParaRPr lang="pt-PT" sz="3000" noProof="0">
              <a:solidFill>
                <a:srgbClr val="585757"/>
              </a:solidFill>
              <a:latin typeface="Lobster" panose="00000500000000000000" pitchFamily="2" charset="0"/>
              <a:ea typeface="DM Sans"/>
              <a:cs typeface="DM Sans"/>
              <a:sym typeface="DM Sans"/>
            </a:endParaRPr>
          </a:p>
          <a:p>
            <a:pPr algn="ctr">
              <a:lnSpc>
                <a:spcPts val="3000"/>
              </a:lnSpc>
            </a:pPr>
            <a:r>
              <a:rPr lang="pt-PT" sz="3000" noProof="0">
                <a:solidFill>
                  <a:srgbClr val="585757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Pode ser também uma ferramenta muito útil para a equipa técnica dos jogadores de ténis para o processo de preparação dos mesmos.</a:t>
            </a:r>
          </a:p>
        </p:txBody>
      </p:sp>
      <p:sp>
        <p:nvSpPr>
          <p:cNvPr id="16" name="Freeform 16"/>
          <p:cNvSpPr/>
          <p:nvPr/>
        </p:nvSpPr>
        <p:spPr>
          <a:xfrm>
            <a:off x="2158125" y="2843088"/>
            <a:ext cx="2130668" cy="658570"/>
          </a:xfrm>
          <a:custGeom>
            <a:avLst/>
            <a:gdLst/>
            <a:ahLst/>
            <a:cxnLst/>
            <a:rect l="l" t="t" r="r" b="b"/>
            <a:pathLst>
              <a:path w="2130668" h="658570">
                <a:moveTo>
                  <a:pt x="0" y="0"/>
                </a:moveTo>
                <a:lnTo>
                  <a:pt x="2130668" y="0"/>
                </a:lnTo>
                <a:lnTo>
                  <a:pt x="2130668" y="658570"/>
                </a:lnTo>
                <a:lnTo>
                  <a:pt x="0" y="65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/>
          </a:p>
        </p:txBody>
      </p:sp>
      <p:sp>
        <p:nvSpPr>
          <p:cNvPr id="17" name="Freeform 17"/>
          <p:cNvSpPr/>
          <p:nvPr/>
        </p:nvSpPr>
        <p:spPr>
          <a:xfrm>
            <a:off x="13999207" y="2860298"/>
            <a:ext cx="2130668" cy="658570"/>
          </a:xfrm>
          <a:custGeom>
            <a:avLst/>
            <a:gdLst/>
            <a:ahLst/>
            <a:cxnLst/>
            <a:rect l="l" t="t" r="r" b="b"/>
            <a:pathLst>
              <a:path w="2130668" h="658570">
                <a:moveTo>
                  <a:pt x="0" y="0"/>
                </a:moveTo>
                <a:lnTo>
                  <a:pt x="2130668" y="0"/>
                </a:lnTo>
                <a:lnTo>
                  <a:pt x="2130668" y="658570"/>
                </a:lnTo>
                <a:lnTo>
                  <a:pt x="0" y="65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noProof="0"/>
          </a:p>
        </p:txBody>
      </p:sp>
      <p:sp>
        <p:nvSpPr>
          <p:cNvPr id="18" name="AutoShape 18"/>
          <p:cNvSpPr/>
          <p:nvPr/>
        </p:nvSpPr>
        <p:spPr>
          <a:xfrm>
            <a:off x="2602781" y="6898773"/>
            <a:ext cx="128323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noProof="0"/>
          </a:p>
        </p:txBody>
      </p:sp>
      <p:pic>
        <p:nvPicPr>
          <p:cNvPr id="28" name="Imagem 39">
            <a:extLst>
              <a:ext uri="{FF2B5EF4-FFF2-40B4-BE49-F238E27FC236}">
                <a16:creationId xmlns:a16="http://schemas.microsoft.com/office/drawing/2014/main" id="{52721FB4-BB8E-0D6C-3EDD-95A45E74EE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06960" y="7174243"/>
            <a:ext cx="1657581" cy="1781424"/>
          </a:xfrm>
          <a:prstGeom prst="rect">
            <a:avLst/>
          </a:prstGeom>
        </p:spPr>
      </p:pic>
      <p:pic>
        <p:nvPicPr>
          <p:cNvPr id="22" name="Imagem 37">
            <a:extLst>
              <a:ext uri="{FF2B5EF4-FFF2-40B4-BE49-F238E27FC236}">
                <a16:creationId xmlns:a16="http://schemas.microsoft.com/office/drawing/2014/main" id="{4949BAE2-5B34-D24D-28B7-A17C90E444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223459" y="7086648"/>
            <a:ext cx="2019582" cy="14384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B3B850FC-D781-DE9A-EEC3-E315BEB78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8" y="214572"/>
            <a:ext cx="4412208" cy="193200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500393" y="5429250"/>
            <a:ext cx="13097851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347"/>
              </a:lnSpc>
            </a:pPr>
            <a:r>
              <a:rPr lang="pt-PT" sz="15347" noProof="0">
                <a:solidFill>
                  <a:srgbClr val="000000"/>
                </a:solidFill>
                <a:latin typeface="Lobster" panose="00000500000000000000" pitchFamily="2" charset="0"/>
                <a:ea typeface="Cy Grotesk Key"/>
                <a:cs typeface="Cy Grotesk Key"/>
                <a:sym typeface="Cy Grotesk Key"/>
              </a:rPr>
              <a:t>Obrigado!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060551" y="8336283"/>
            <a:ext cx="15536137" cy="4303708"/>
            <a:chOff x="0" y="-38100"/>
            <a:chExt cx="1185719" cy="3284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5719" cy="290359"/>
            </a:xfrm>
            <a:custGeom>
              <a:avLst/>
              <a:gdLst/>
              <a:ahLst/>
              <a:cxnLst/>
              <a:rect l="l" t="t" r="r" b="b"/>
              <a:pathLst>
                <a:path w="1185719" h="290359">
                  <a:moveTo>
                    <a:pt x="1185719" y="145180"/>
                  </a:moveTo>
                  <a:lnTo>
                    <a:pt x="982519" y="290359"/>
                  </a:lnTo>
                  <a:lnTo>
                    <a:pt x="203200" y="290359"/>
                  </a:lnTo>
                  <a:lnTo>
                    <a:pt x="0" y="145180"/>
                  </a:lnTo>
                  <a:lnTo>
                    <a:pt x="203200" y="0"/>
                  </a:lnTo>
                  <a:lnTo>
                    <a:pt x="982519" y="0"/>
                  </a:lnTo>
                  <a:lnTo>
                    <a:pt x="1185719" y="14518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957119" cy="32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308688" y="8336283"/>
            <a:ext cx="12792365" cy="6254806"/>
            <a:chOff x="0" y="-38100"/>
            <a:chExt cx="976314" cy="4773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6314" cy="439267"/>
            </a:xfrm>
            <a:custGeom>
              <a:avLst/>
              <a:gdLst/>
              <a:ahLst/>
              <a:cxnLst/>
              <a:rect l="l" t="t" r="r" b="b"/>
              <a:pathLst>
                <a:path w="976314" h="439267">
                  <a:moveTo>
                    <a:pt x="976314" y="219634"/>
                  </a:moveTo>
                  <a:lnTo>
                    <a:pt x="773114" y="439267"/>
                  </a:lnTo>
                  <a:lnTo>
                    <a:pt x="203200" y="439267"/>
                  </a:lnTo>
                  <a:lnTo>
                    <a:pt x="0" y="219634"/>
                  </a:lnTo>
                  <a:lnTo>
                    <a:pt x="203200" y="0"/>
                  </a:lnTo>
                  <a:lnTo>
                    <a:pt x="773114" y="0"/>
                  </a:lnTo>
                  <a:lnTo>
                    <a:pt x="976314" y="219634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747714" cy="47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53733" y="4469464"/>
            <a:ext cx="5606250" cy="568610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571485" y="-558591"/>
            <a:ext cx="5422728" cy="502805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l="-26254" t="-11329" r="-4084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PT" noProof="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61054" y="3841180"/>
            <a:ext cx="7081029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pt-PT" sz="3000" noProof="0">
                <a:solidFill>
                  <a:srgbClr val="585757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Apresentado pelo: Grupo 6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500393" y="4271375"/>
            <a:ext cx="7988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noProof="0"/>
          </a:p>
        </p:txBody>
      </p:sp>
      <p:grpSp>
        <p:nvGrpSpPr>
          <p:cNvPr id="18" name="Group 18"/>
          <p:cNvGrpSpPr/>
          <p:nvPr/>
        </p:nvGrpSpPr>
        <p:grpSpPr>
          <a:xfrm>
            <a:off x="-3902184" y="2046732"/>
            <a:ext cx="4930884" cy="493088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pic>
        <p:nvPicPr>
          <p:cNvPr id="23" name="Picture 11">
            <a:extLst>
              <a:ext uri="{FF2B5EF4-FFF2-40B4-BE49-F238E27FC236}">
                <a16:creationId xmlns:a16="http://schemas.microsoft.com/office/drawing/2014/main" id="{6272DAA4-D726-7DE1-C802-25D0C2FC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91518"/>
            <a:ext cx="2348465" cy="110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fael Nadal PNG Images Transparent Free Download">
            <a:extLst>
              <a:ext uri="{FF2B5EF4-FFF2-40B4-BE49-F238E27FC236}">
                <a16:creationId xmlns:a16="http://schemas.microsoft.com/office/drawing/2014/main" id="{80188E8D-C844-AB33-23B3-8E83EA61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476" y="4229100"/>
            <a:ext cx="4350559" cy="463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>
            <a:extLst>
              <a:ext uri="{FF2B5EF4-FFF2-40B4-BE49-F238E27FC236}">
                <a16:creationId xmlns:a16="http://schemas.microsoft.com/office/drawing/2014/main" id="{6A90E4D3-B8FC-4A69-3703-4A22E90AF782}"/>
              </a:ext>
            </a:extLst>
          </p:cNvPr>
          <p:cNvGrpSpPr/>
          <p:nvPr/>
        </p:nvGrpSpPr>
        <p:grpSpPr>
          <a:xfrm>
            <a:off x="-2952208" y="-2324356"/>
            <a:ext cx="13321167" cy="3522136"/>
            <a:chOff x="0" y="-38100"/>
            <a:chExt cx="1389106" cy="367281"/>
          </a:xfrm>
        </p:grpSpPr>
        <p:sp>
          <p:nvSpPr>
            <p:cNvPr id="3" name="Freeform 16">
              <a:extLst>
                <a:ext uri="{FF2B5EF4-FFF2-40B4-BE49-F238E27FC236}">
                  <a16:creationId xmlns:a16="http://schemas.microsoft.com/office/drawing/2014/main" id="{B5D73A34-385C-4283-D2CA-D0FDD4430DA2}"/>
                </a:ext>
              </a:extLst>
            </p:cNvPr>
            <p:cNvSpPr/>
            <p:nvPr/>
          </p:nvSpPr>
          <p:spPr>
            <a:xfrm>
              <a:off x="0" y="0"/>
              <a:ext cx="1389106" cy="329181"/>
            </a:xfrm>
            <a:custGeom>
              <a:avLst/>
              <a:gdLst/>
              <a:ahLst/>
              <a:cxnLst/>
              <a:rect l="l" t="t" r="r" b="b"/>
              <a:pathLst>
                <a:path w="1389106" h="329181">
                  <a:moveTo>
                    <a:pt x="1389106" y="164591"/>
                  </a:moveTo>
                  <a:lnTo>
                    <a:pt x="1185906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1185906" y="0"/>
                  </a:lnTo>
                  <a:lnTo>
                    <a:pt x="1389106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4" name="TextBox 17">
              <a:extLst>
                <a:ext uri="{FF2B5EF4-FFF2-40B4-BE49-F238E27FC236}">
                  <a16:creationId xmlns:a16="http://schemas.microsoft.com/office/drawing/2014/main" id="{B61C8329-039B-4981-CEA1-F63EB6F8903B}"/>
                </a:ext>
              </a:extLst>
            </p:cNvPr>
            <p:cNvSpPr txBox="1"/>
            <p:nvPr/>
          </p:nvSpPr>
          <p:spPr>
            <a:xfrm>
              <a:off x="114300" y="-38100"/>
              <a:ext cx="1160506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E689B7D8-E175-08D7-C920-36A56CD70314}"/>
              </a:ext>
            </a:extLst>
          </p:cNvPr>
          <p:cNvGrpSpPr/>
          <p:nvPr/>
        </p:nvGrpSpPr>
        <p:grpSpPr>
          <a:xfrm>
            <a:off x="1180505" y="1723968"/>
            <a:ext cx="961174" cy="964788"/>
            <a:chOff x="0" y="0"/>
            <a:chExt cx="812800" cy="812800"/>
          </a:xfrm>
        </p:grpSpPr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4FB191D5-45CA-8F40-B080-33562CED16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7" name="TextBox 12">
              <a:extLst>
                <a:ext uri="{FF2B5EF4-FFF2-40B4-BE49-F238E27FC236}">
                  <a16:creationId xmlns:a16="http://schemas.microsoft.com/office/drawing/2014/main" id="{782F11EC-7AB8-7EF5-3293-DB48C5F6A5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BF678A3C-A6D1-1BBC-0242-AB3313BB5E1D}"/>
              </a:ext>
            </a:extLst>
          </p:cNvPr>
          <p:cNvGrpSpPr/>
          <p:nvPr/>
        </p:nvGrpSpPr>
        <p:grpSpPr>
          <a:xfrm>
            <a:off x="12846321" y="1653534"/>
            <a:ext cx="6792700" cy="6693048"/>
            <a:chOff x="0" y="0"/>
            <a:chExt cx="812800" cy="81280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8D7583E-3299-30E5-3DA7-7D97D337DC5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5D75E67-7474-2C3F-C2D4-4FDDD54EB6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65C032FB-A50C-9497-840B-752411FDC503}"/>
              </a:ext>
            </a:extLst>
          </p:cNvPr>
          <p:cNvSpPr txBox="1"/>
          <p:nvPr/>
        </p:nvSpPr>
        <p:spPr>
          <a:xfrm>
            <a:off x="2680371" y="1562100"/>
            <a:ext cx="1250392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pt-PT" sz="8000" noProof="0">
                <a:solidFill>
                  <a:srgbClr val="000000"/>
                </a:solidFill>
                <a:latin typeface="Lobster" panose="00000500000000000000" pitchFamily="2" charset="0"/>
                <a:ea typeface="Cy Grotesk Key"/>
                <a:cs typeface="Cy Grotesk Key"/>
                <a:sym typeface="Cy Grotesk Key"/>
              </a:rPr>
              <a:t>Tópicos</a:t>
            </a:r>
            <a:r>
              <a:rPr lang="pt-PT" sz="9000" noProof="0">
                <a:solidFill>
                  <a:srgbClr val="000000"/>
                </a:solidFill>
                <a:latin typeface="Lobster" panose="00000500000000000000" pitchFamily="2" charset="0"/>
                <a:ea typeface="Cy Grotesk Key"/>
                <a:cs typeface="Cy Grotesk Key"/>
                <a:sym typeface="Cy Grotesk Key"/>
              </a:rPr>
              <a:t> 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8C8C1C8A-C813-2AD7-BDD2-9DBF6B2AFEA4}"/>
              </a:ext>
            </a:extLst>
          </p:cNvPr>
          <p:cNvSpPr txBox="1"/>
          <p:nvPr/>
        </p:nvSpPr>
        <p:spPr>
          <a:xfrm>
            <a:off x="2513158" y="3115592"/>
            <a:ext cx="5591857" cy="111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PT" sz="4200">
                <a:solidFill>
                  <a:srgbClr val="125B50"/>
                </a:solidFill>
                <a:latin typeface="Lobster"/>
                <a:sym typeface="DM Sans"/>
              </a:rPr>
              <a:t>Importância do estudo</a:t>
            </a:r>
            <a:endParaRPr lang="pt-PT" sz="4200" noProof="0">
              <a:solidFill>
                <a:srgbClr val="5857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C8596686-8FE7-61B3-8A50-3B676E41E7CE}"/>
              </a:ext>
            </a:extLst>
          </p:cNvPr>
          <p:cNvSpPr txBox="1"/>
          <p:nvPr/>
        </p:nvSpPr>
        <p:spPr>
          <a:xfrm>
            <a:off x="10330859" y="3151100"/>
            <a:ext cx="4321251" cy="109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PT" sz="4200" noProof="0">
                <a:solidFill>
                  <a:srgbClr val="125B50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Modeling</a:t>
            </a:r>
          </a:p>
        </p:txBody>
      </p:sp>
      <p:pic>
        <p:nvPicPr>
          <p:cNvPr id="18" name="Graphic 17" descr="Tennis outline">
            <a:extLst>
              <a:ext uri="{FF2B5EF4-FFF2-40B4-BE49-F238E27FC236}">
                <a16:creationId xmlns:a16="http://schemas.microsoft.com/office/drawing/2014/main" id="{04ECF0AF-8CEA-C3E7-1294-8EB57C795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0694" y="1787800"/>
            <a:ext cx="764366" cy="764366"/>
          </a:xfrm>
          <a:prstGeom prst="rect">
            <a:avLst/>
          </a:prstGeom>
        </p:spPr>
      </p:pic>
      <p:grpSp>
        <p:nvGrpSpPr>
          <p:cNvPr id="17" name="Group 2">
            <a:extLst>
              <a:ext uri="{FF2B5EF4-FFF2-40B4-BE49-F238E27FC236}">
                <a16:creationId xmlns:a16="http://schemas.microsoft.com/office/drawing/2014/main" id="{E5414921-84F9-1E6D-A333-E4C8DAF1FE02}"/>
              </a:ext>
            </a:extLst>
          </p:cNvPr>
          <p:cNvGrpSpPr/>
          <p:nvPr/>
        </p:nvGrpSpPr>
        <p:grpSpPr>
          <a:xfrm>
            <a:off x="1397469" y="3495690"/>
            <a:ext cx="831967" cy="759998"/>
            <a:chOff x="0" y="0"/>
            <a:chExt cx="6350000" cy="6350000"/>
          </a:xfrm>
          <a:solidFill>
            <a:srgbClr val="125B50"/>
          </a:solidFill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4E42CBA2-93A9-862B-1BA8-27CA8F95A66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PT" sz="4000" noProof="0"/>
            </a:p>
          </p:txBody>
        </p:sp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6D54A916-F0A9-09FA-1656-AB4CAC455ACD}"/>
              </a:ext>
            </a:extLst>
          </p:cNvPr>
          <p:cNvSpPr txBox="1"/>
          <p:nvPr/>
        </p:nvSpPr>
        <p:spPr>
          <a:xfrm>
            <a:off x="1604826" y="3673682"/>
            <a:ext cx="450234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pt-PT" sz="4000" noProof="0">
                <a:solidFill>
                  <a:schemeClr val="bg1">
                    <a:lumMod val="95000"/>
                  </a:schemeClr>
                </a:solidFill>
                <a:latin typeface="Lobster" panose="00000500000000000000" pitchFamily="2" charset="0"/>
                <a:ea typeface="Clear Sans Light"/>
                <a:cs typeface="Clear Sans Light"/>
                <a:sym typeface="Clear Sans Light"/>
              </a:rPr>
              <a:t>1</a:t>
            </a:r>
          </a:p>
        </p:txBody>
      </p:sp>
      <p:grpSp>
        <p:nvGrpSpPr>
          <p:cNvPr id="52" name="Group 7">
            <a:extLst>
              <a:ext uri="{FF2B5EF4-FFF2-40B4-BE49-F238E27FC236}">
                <a16:creationId xmlns:a16="http://schemas.microsoft.com/office/drawing/2014/main" id="{2BC2A23F-D1F8-439C-90AA-FF814705F3D8}"/>
              </a:ext>
            </a:extLst>
          </p:cNvPr>
          <p:cNvGrpSpPr/>
          <p:nvPr/>
        </p:nvGrpSpPr>
        <p:grpSpPr>
          <a:xfrm>
            <a:off x="-4343400" y="8468452"/>
            <a:ext cx="23703632" cy="2484770"/>
            <a:chOff x="0" y="-38100"/>
            <a:chExt cx="2459686" cy="264311"/>
          </a:xfrm>
        </p:grpSpPr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58872F55-DEBF-741F-5D99-A06BBCB9A2A5}"/>
                </a:ext>
              </a:extLst>
            </p:cNvPr>
            <p:cNvSpPr/>
            <p:nvPr/>
          </p:nvSpPr>
          <p:spPr>
            <a:xfrm>
              <a:off x="0" y="0"/>
              <a:ext cx="2459686" cy="226211"/>
            </a:xfrm>
            <a:custGeom>
              <a:avLst/>
              <a:gdLst/>
              <a:ahLst/>
              <a:cxnLst/>
              <a:rect l="l" t="t" r="r" b="b"/>
              <a:pathLst>
                <a:path w="2459686" h="226211">
                  <a:moveTo>
                    <a:pt x="2459686" y="113105"/>
                  </a:moveTo>
                  <a:lnTo>
                    <a:pt x="2256486" y="226211"/>
                  </a:lnTo>
                  <a:lnTo>
                    <a:pt x="203200" y="226211"/>
                  </a:lnTo>
                  <a:lnTo>
                    <a:pt x="0" y="113105"/>
                  </a:lnTo>
                  <a:lnTo>
                    <a:pt x="203200" y="0"/>
                  </a:lnTo>
                  <a:lnTo>
                    <a:pt x="2256486" y="0"/>
                  </a:lnTo>
                  <a:lnTo>
                    <a:pt x="2459686" y="113105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3540B2F7-E2A1-C87C-931C-F044EC5FFABA}"/>
                </a:ext>
              </a:extLst>
            </p:cNvPr>
            <p:cNvSpPr txBox="1"/>
            <p:nvPr/>
          </p:nvSpPr>
          <p:spPr>
            <a:xfrm>
              <a:off x="114300" y="-38100"/>
              <a:ext cx="2231085" cy="264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19" name="TextBox 3">
            <a:extLst>
              <a:ext uri="{FF2B5EF4-FFF2-40B4-BE49-F238E27FC236}">
                <a16:creationId xmlns:a16="http://schemas.microsoft.com/office/drawing/2014/main" id="{236AB592-289A-C3BF-7D04-06ACD48DFB0E}"/>
              </a:ext>
            </a:extLst>
          </p:cNvPr>
          <p:cNvSpPr txBox="1"/>
          <p:nvPr/>
        </p:nvSpPr>
        <p:spPr>
          <a:xfrm>
            <a:off x="2537998" y="4255688"/>
            <a:ext cx="4728802" cy="109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PT" sz="4200" noProof="0">
                <a:solidFill>
                  <a:srgbClr val="125B50"/>
                </a:solidFill>
                <a:latin typeface="Lobster" panose="020F0502020204030204" pitchFamily="2" charset="0"/>
                <a:sym typeface="DM Sans"/>
              </a:rPr>
              <a:t>Processamento Pr</a:t>
            </a:r>
            <a:r>
              <a:rPr lang="pt-PT" sz="4200">
                <a:solidFill>
                  <a:srgbClr val="125B50"/>
                </a:solidFill>
                <a:latin typeface="Lobster" panose="020F0502020204030204" pitchFamily="2" charset="0"/>
                <a:sym typeface="DM Sans"/>
              </a:rPr>
              <a:t>é</a:t>
            </a:r>
            <a:r>
              <a:rPr lang="pt-PT" sz="4200" noProof="0" err="1">
                <a:solidFill>
                  <a:srgbClr val="125B50"/>
                </a:solidFill>
                <a:latin typeface="Lobster" panose="020F0502020204030204" pitchFamily="2" charset="0"/>
                <a:sym typeface="DM Sans"/>
              </a:rPr>
              <a:t>vio</a:t>
            </a:r>
            <a:endParaRPr lang="pt-PT" sz="4200" noProof="0">
              <a:solidFill>
                <a:srgbClr val="125B50"/>
              </a:solidFill>
              <a:latin typeface="Lobster" panose="020F0502020204030204" pitchFamily="2" charset="0"/>
              <a:sym typeface="DM Sans"/>
            </a:endParaRPr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94A4CE82-C7B1-016A-28CD-1E12F007ADB3}"/>
              </a:ext>
            </a:extLst>
          </p:cNvPr>
          <p:cNvSpPr txBox="1"/>
          <p:nvPr/>
        </p:nvSpPr>
        <p:spPr>
          <a:xfrm>
            <a:off x="2538994" y="5388059"/>
            <a:ext cx="5591857" cy="109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PT" sz="4200">
                <a:solidFill>
                  <a:srgbClr val="125B50"/>
                </a:solidFill>
                <a:latin typeface="Lobster"/>
                <a:ea typeface="DM Sans"/>
                <a:cs typeface="DM Sans"/>
              </a:rPr>
              <a:t>Qualidade dos dados</a:t>
            </a:r>
            <a:endParaRPr lang="pt-PT" sz="4200" noProof="0">
              <a:solidFill>
                <a:srgbClr val="125B50"/>
              </a:solidFill>
              <a:latin typeface="Lobster"/>
              <a:ea typeface="DM Sans"/>
              <a:cs typeface="DM Sans"/>
            </a:endParaRPr>
          </a:p>
        </p:txBody>
      </p:sp>
      <p:sp>
        <p:nvSpPr>
          <p:cNvPr id="57" name="TextBox 3">
            <a:extLst>
              <a:ext uri="{FF2B5EF4-FFF2-40B4-BE49-F238E27FC236}">
                <a16:creationId xmlns:a16="http://schemas.microsoft.com/office/drawing/2014/main" id="{45910040-E86C-EC63-2FF1-B4F2DB33673D}"/>
              </a:ext>
            </a:extLst>
          </p:cNvPr>
          <p:cNvSpPr txBox="1"/>
          <p:nvPr/>
        </p:nvSpPr>
        <p:spPr>
          <a:xfrm>
            <a:off x="10330858" y="4232608"/>
            <a:ext cx="4321251" cy="109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PT" sz="4200" noProof="0">
                <a:solidFill>
                  <a:srgbClr val="125B50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Avaliação</a:t>
            </a:r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C0A86F7B-A5F6-0368-A777-9A8981C4D14F}"/>
              </a:ext>
            </a:extLst>
          </p:cNvPr>
          <p:cNvSpPr txBox="1"/>
          <p:nvPr/>
        </p:nvSpPr>
        <p:spPr>
          <a:xfrm>
            <a:off x="10330858" y="5380057"/>
            <a:ext cx="4321251" cy="109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PT" sz="4200" noProof="0">
                <a:solidFill>
                  <a:srgbClr val="125B50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Aplicabilidade </a:t>
            </a:r>
          </a:p>
        </p:txBody>
      </p:sp>
      <p:grpSp>
        <p:nvGrpSpPr>
          <p:cNvPr id="60" name="Group 2">
            <a:extLst>
              <a:ext uri="{FF2B5EF4-FFF2-40B4-BE49-F238E27FC236}">
                <a16:creationId xmlns:a16="http://schemas.microsoft.com/office/drawing/2014/main" id="{ECD2114A-4803-1D21-F08F-10889DE684BE}"/>
              </a:ext>
            </a:extLst>
          </p:cNvPr>
          <p:cNvGrpSpPr/>
          <p:nvPr/>
        </p:nvGrpSpPr>
        <p:grpSpPr>
          <a:xfrm>
            <a:off x="1397469" y="4620059"/>
            <a:ext cx="831967" cy="759998"/>
            <a:chOff x="0" y="0"/>
            <a:chExt cx="6350000" cy="6350000"/>
          </a:xfrm>
          <a:solidFill>
            <a:srgbClr val="125B50"/>
          </a:solidFill>
        </p:grpSpPr>
        <p:sp>
          <p:nvSpPr>
            <p:cNvPr id="61" name="Freeform 3">
              <a:extLst>
                <a:ext uri="{FF2B5EF4-FFF2-40B4-BE49-F238E27FC236}">
                  <a16:creationId xmlns:a16="http://schemas.microsoft.com/office/drawing/2014/main" id="{1C8B0DEB-932F-2171-88E0-2A7C8136AAC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PT" sz="4000" noProof="0"/>
            </a:p>
          </p:txBody>
        </p:sp>
      </p:grpSp>
      <p:sp>
        <p:nvSpPr>
          <p:cNvPr id="62" name="TextBox 13">
            <a:extLst>
              <a:ext uri="{FF2B5EF4-FFF2-40B4-BE49-F238E27FC236}">
                <a16:creationId xmlns:a16="http://schemas.microsoft.com/office/drawing/2014/main" id="{416E6C7B-D90A-FCD3-0F61-CFF083CCF04D}"/>
              </a:ext>
            </a:extLst>
          </p:cNvPr>
          <p:cNvSpPr txBox="1"/>
          <p:nvPr/>
        </p:nvSpPr>
        <p:spPr>
          <a:xfrm>
            <a:off x="1604826" y="4798051"/>
            <a:ext cx="450234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pt-PT" sz="4000" noProof="0">
                <a:solidFill>
                  <a:schemeClr val="bg1">
                    <a:lumMod val="95000"/>
                  </a:schemeClr>
                </a:solidFill>
                <a:latin typeface="Lobster" panose="00000500000000000000" pitchFamily="2" charset="0"/>
                <a:ea typeface="Clear Sans Light"/>
                <a:cs typeface="Clear Sans Light"/>
                <a:sym typeface="Clear Sans Light"/>
              </a:rPr>
              <a:t>2</a:t>
            </a:r>
          </a:p>
        </p:txBody>
      </p:sp>
      <p:grpSp>
        <p:nvGrpSpPr>
          <p:cNvPr id="63" name="Group 2">
            <a:extLst>
              <a:ext uri="{FF2B5EF4-FFF2-40B4-BE49-F238E27FC236}">
                <a16:creationId xmlns:a16="http://schemas.microsoft.com/office/drawing/2014/main" id="{6CAB6E6A-BEA1-108E-9CFE-9960E4711C5C}"/>
              </a:ext>
            </a:extLst>
          </p:cNvPr>
          <p:cNvGrpSpPr/>
          <p:nvPr/>
        </p:nvGrpSpPr>
        <p:grpSpPr>
          <a:xfrm>
            <a:off x="1397469" y="5738873"/>
            <a:ext cx="831967" cy="759998"/>
            <a:chOff x="0" y="0"/>
            <a:chExt cx="6350000" cy="6350000"/>
          </a:xfrm>
          <a:solidFill>
            <a:srgbClr val="125B50"/>
          </a:solidFill>
        </p:grpSpPr>
        <p:sp>
          <p:nvSpPr>
            <p:cNvPr id="64" name="Freeform 3">
              <a:extLst>
                <a:ext uri="{FF2B5EF4-FFF2-40B4-BE49-F238E27FC236}">
                  <a16:creationId xmlns:a16="http://schemas.microsoft.com/office/drawing/2014/main" id="{736FB605-41EE-FA3B-CEB6-8FD7449B9F3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PT" sz="4000" noProof="0"/>
            </a:p>
          </p:txBody>
        </p:sp>
      </p:grpSp>
      <p:sp>
        <p:nvSpPr>
          <p:cNvPr id="65" name="TextBox 13">
            <a:extLst>
              <a:ext uri="{FF2B5EF4-FFF2-40B4-BE49-F238E27FC236}">
                <a16:creationId xmlns:a16="http://schemas.microsoft.com/office/drawing/2014/main" id="{D3F2F4AA-AE42-6193-4880-F4ED630BAE66}"/>
              </a:ext>
            </a:extLst>
          </p:cNvPr>
          <p:cNvSpPr txBox="1"/>
          <p:nvPr/>
        </p:nvSpPr>
        <p:spPr>
          <a:xfrm>
            <a:off x="1604826" y="5916865"/>
            <a:ext cx="450234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pt-PT" sz="4000" noProof="0">
                <a:solidFill>
                  <a:schemeClr val="bg1">
                    <a:lumMod val="95000"/>
                  </a:schemeClr>
                </a:solidFill>
                <a:latin typeface="Lobster" panose="00000500000000000000" pitchFamily="2" charset="0"/>
                <a:ea typeface="Clear Sans Light"/>
                <a:cs typeface="Clear Sans Light"/>
                <a:sym typeface="Clear Sans Light"/>
              </a:rPr>
              <a:t>3</a:t>
            </a:r>
          </a:p>
        </p:txBody>
      </p:sp>
      <p:grpSp>
        <p:nvGrpSpPr>
          <p:cNvPr id="66" name="Group 2">
            <a:extLst>
              <a:ext uri="{FF2B5EF4-FFF2-40B4-BE49-F238E27FC236}">
                <a16:creationId xmlns:a16="http://schemas.microsoft.com/office/drawing/2014/main" id="{98F992E5-6360-9834-C083-92FD896BF993}"/>
              </a:ext>
            </a:extLst>
          </p:cNvPr>
          <p:cNvGrpSpPr/>
          <p:nvPr/>
        </p:nvGrpSpPr>
        <p:grpSpPr>
          <a:xfrm>
            <a:off x="1397469" y="6864240"/>
            <a:ext cx="831967" cy="759998"/>
            <a:chOff x="0" y="0"/>
            <a:chExt cx="6350000" cy="6350000"/>
          </a:xfrm>
          <a:solidFill>
            <a:srgbClr val="125B50"/>
          </a:solidFill>
        </p:grpSpPr>
        <p:sp>
          <p:nvSpPr>
            <p:cNvPr id="67" name="Freeform 3">
              <a:extLst>
                <a:ext uri="{FF2B5EF4-FFF2-40B4-BE49-F238E27FC236}">
                  <a16:creationId xmlns:a16="http://schemas.microsoft.com/office/drawing/2014/main" id="{A2874610-C8A8-BA6A-ABBD-2B1A960556F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PT" sz="4000" noProof="0"/>
            </a:p>
          </p:txBody>
        </p:sp>
      </p:grpSp>
      <p:sp>
        <p:nvSpPr>
          <p:cNvPr id="68" name="TextBox 13">
            <a:extLst>
              <a:ext uri="{FF2B5EF4-FFF2-40B4-BE49-F238E27FC236}">
                <a16:creationId xmlns:a16="http://schemas.microsoft.com/office/drawing/2014/main" id="{9A6322E5-0250-5C20-75AD-0EE6D0FF52D0}"/>
              </a:ext>
            </a:extLst>
          </p:cNvPr>
          <p:cNvSpPr txBox="1"/>
          <p:nvPr/>
        </p:nvSpPr>
        <p:spPr>
          <a:xfrm>
            <a:off x="1604826" y="7042232"/>
            <a:ext cx="450234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pt-PT" sz="4000" noProof="0">
                <a:solidFill>
                  <a:schemeClr val="bg1">
                    <a:lumMod val="95000"/>
                  </a:schemeClr>
                </a:solidFill>
                <a:latin typeface="Lobster" panose="00000500000000000000" pitchFamily="2" charset="0"/>
                <a:ea typeface="Clear Sans Light"/>
                <a:cs typeface="Clear Sans Light"/>
                <a:sym typeface="Clear Sans Light"/>
              </a:rPr>
              <a:t>4</a:t>
            </a:r>
          </a:p>
        </p:txBody>
      </p:sp>
      <p:sp>
        <p:nvSpPr>
          <p:cNvPr id="69" name="TextBox 3">
            <a:extLst>
              <a:ext uri="{FF2B5EF4-FFF2-40B4-BE49-F238E27FC236}">
                <a16:creationId xmlns:a16="http://schemas.microsoft.com/office/drawing/2014/main" id="{77190A4E-5651-ED3F-470B-2B7068A83DE8}"/>
              </a:ext>
            </a:extLst>
          </p:cNvPr>
          <p:cNvSpPr txBox="1"/>
          <p:nvPr/>
        </p:nvSpPr>
        <p:spPr>
          <a:xfrm>
            <a:off x="2538994" y="6483361"/>
            <a:ext cx="5591857" cy="111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PT" sz="4200" noProof="0">
                <a:solidFill>
                  <a:srgbClr val="125B50"/>
                </a:solidFill>
                <a:latin typeface="Lobster" panose="020F0502020204030204" pitchFamily="2" charset="0"/>
                <a:sym typeface="DM Sans"/>
              </a:rPr>
              <a:t>Tratamento dos dados</a:t>
            </a:r>
            <a:endParaRPr lang="pt-PT" sz="4200" noProof="0">
              <a:solidFill>
                <a:srgbClr val="5857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" name="Group 2">
            <a:extLst>
              <a:ext uri="{FF2B5EF4-FFF2-40B4-BE49-F238E27FC236}">
                <a16:creationId xmlns:a16="http://schemas.microsoft.com/office/drawing/2014/main" id="{8FDF298D-9320-1F44-C2E4-1EA3AE560979}"/>
              </a:ext>
            </a:extLst>
          </p:cNvPr>
          <p:cNvGrpSpPr/>
          <p:nvPr/>
        </p:nvGrpSpPr>
        <p:grpSpPr>
          <a:xfrm>
            <a:off x="9189225" y="3551911"/>
            <a:ext cx="831967" cy="759998"/>
            <a:chOff x="0" y="0"/>
            <a:chExt cx="6350000" cy="6350000"/>
          </a:xfrm>
          <a:solidFill>
            <a:srgbClr val="125B50"/>
          </a:solidFill>
        </p:grpSpPr>
        <p:sp>
          <p:nvSpPr>
            <p:cNvPr id="71" name="Freeform 3">
              <a:extLst>
                <a:ext uri="{FF2B5EF4-FFF2-40B4-BE49-F238E27FC236}">
                  <a16:creationId xmlns:a16="http://schemas.microsoft.com/office/drawing/2014/main" id="{FEFFBDF0-44C8-FD68-4426-DBAA2BA706D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PT" sz="4000" noProof="0"/>
            </a:p>
          </p:txBody>
        </p:sp>
      </p:grpSp>
      <p:sp>
        <p:nvSpPr>
          <p:cNvPr id="72" name="TextBox 13">
            <a:extLst>
              <a:ext uri="{FF2B5EF4-FFF2-40B4-BE49-F238E27FC236}">
                <a16:creationId xmlns:a16="http://schemas.microsoft.com/office/drawing/2014/main" id="{51A4B516-4837-33EF-27FC-FD24988F50E9}"/>
              </a:ext>
            </a:extLst>
          </p:cNvPr>
          <p:cNvSpPr txBox="1"/>
          <p:nvPr/>
        </p:nvSpPr>
        <p:spPr>
          <a:xfrm>
            <a:off x="9396582" y="3729903"/>
            <a:ext cx="450234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pt-PT" sz="4000" noProof="0">
                <a:solidFill>
                  <a:schemeClr val="bg1">
                    <a:lumMod val="95000"/>
                  </a:schemeClr>
                </a:solidFill>
                <a:latin typeface="Lobster" panose="00000500000000000000" pitchFamily="2" charset="0"/>
                <a:ea typeface="Clear Sans Light"/>
                <a:cs typeface="Clear Sans Light"/>
                <a:sym typeface="Clear Sans Light"/>
              </a:rPr>
              <a:t>5</a:t>
            </a:r>
          </a:p>
        </p:txBody>
      </p:sp>
      <p:grpSp>
        <p:nvGrpSpPr>
          <p:cNvPr id="73" name="Group 2">
            <a:extLst>
              <a:ext uri="{FF2B5EF4-FFF2-40B4-BE49-F238E27FC236}">
                <a16:creationId xmlns:a16="http://schemas.microsoft.com/office/drawing/2014/main" id="{E42AAF75-A559-8C4B-D22C-4D5C66CDB674}"/>
              </a:ext>
            </a:extLst>
          </p:cNvPr>
          <p:cNvGrpSpPr/>
          <p:nvPr/>
        </p:nvGrpSpPr>
        <p:grpSpPr>
          <a:xfrm>
            <a:off x="9189225" y="4620059"/>
            <a:ext cx="831967" cy="759998"/>
            <a:chOff x="0" y="0"/>
            <a:chExt cx="6350000" cy="6350000"/>
          </a:xfrm>
          <a:solidFill>
            <a:srgbClr val="125B50"/>
          </a:solidFill>
        </p:grpSpPr>
        <p:sp>
          <p:nvSpPr>
            <p:cNvPr id="74" name="Freeform 3">
              <a:extLst>
                <a:ext uri="{FF2B5EF4-FFF2-40B4-BE49-F238E27FC236}">
                  <a16:creationId xmlns:a16="http://schemas.microsoft.com/office/drawing/2014/main" id="{57F010E6-D441-C1DA-BD36-72D3B295571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PT" sz="4000" noProof="0"/>
            </a:p>
          </p:txBody>
        </p:sp>
      </p:grpSp>
      <p:sp>
        <p:nvSpPr>
          <p:cNvPr id="75" name="TextBox 13">
            <a:extLst>
              <a:ext uri="{FF2B5EF4-FFF2-40B4-BE49-F238E27FC236}">
                <a16:creationId xmlns:a16="http://schemas.microsoft.com/office/drawing/2014/main" id="{7E7FF840-DBF8-2491-C279-6EB8E52F813B}"/>
              </a:ext>
            </a:extLst>
          </p:cNvPr>
          <p:cNvSpPr txBox="1"/>
          <p:nvPr/>
        </p:nvSpPr>
        <p:spPr>
          <a:xfrm>
            <a:off x="9396582" y="4798051"/>
            <a:ext cx="450234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pt-PT" sz="4000" noProof="0">
                <a:solidFill>
                  <a:schemeClr val="bg1">
                    <a:lumMod val="95000"/>
                  </a:schemeClr>
                </a:solidFill>
                <a:latin typeface="Lobster" panose="00000500000000000000" pitchFamily="2" charset="0"/>
                <a:ea typeface="Clear Sans Light"/>
                <a:cs typeface="Clear Sans Light"/>
                <a:sym typeface="Clear Sans Light"/>
              </a:rPr>
              <a:t>6</a:t>
            </a:r>
          </a:p>
        </p:txBody>
      </p:sp>
      <p:grpSp>
        <p:nvGrpSpPr>
          <p:cNvPr id="76" name="Group 2">
            <a:extLst>
              <a:ext uri="{FF2B5EF4-FFF2-40B4-BE49-F238E27FC236}">
                <a16:creationId xmlns:a16="http://schemas.microsoft.com/office/drawing/2014/main" id="{0BC3E18F-F89E-9526-CCEC-656DBADB75AC}"/>
              </a:ext>
            </a:extLst>
          </p:cNvPr>
          <p:cNvGrpSpPr/>
          <p:nvPr/>
        </p:nvGrpSpPr>
        <p:grpSpPr>
          <a:xfrm>
            <a:off x="9189225" y="5745803"/>
            <a:ext cx="831967" cy="759998"/>
            <a:chOff x="0" y="0"/>
            <a:chExt cx="6350000" cy="6350000"/>
          </a:xfrm>
          <a:solidFill>
            <a:srgbClr val="125B50"/>
          </a:solidFill>
        </p:grpSpPr>
        <p:sp>
          <p:nvSpPr>
            <p:cNvPr id="77" name="Freeform 3">
              <a:extLst>
                <a:ext uri="{FF2B5EF4-FFF2-40B4-BE49-F238E27FC236}">
                  <a16:creationId xmlns:a16="http://schemas.microsoft.com/office/drawing/2014/main" id="{CDD18821-12ED-8C47-0549-25584DAABE4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PT" sz="4000" noProof="0"/>
            </a:p>
          </p:txBody>
        </p:sp>
      </p:grpSp>
      <p:sp>
        <p:nvSpPr>
          <p:cNvPr id="78" name="TextBox 13">
            <a:extLst>
              <a:ext uri="{FF2B5EF4-FFF2-40B4-BE49-F238E27FC236}">
                <a16:creationId xmlns:a16="http://schemas.microsoft.com/office/drawing/2014/main" id="{2E05812A-ADCF-83E0-8742-394C04600939}"/>
              </a:ext>
            </a:extLst>
          </p:cNvPr>
          <p:cNvSpPr txBox="1"/>
          <p:nvPr/>
        </p:nvSpPr>
        <p:spPr>
          <a:xfrm>
            <a:off x="9396582" y="5923795"/>
            <a:ext cx="450234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pt-PT" sz="4000" noProof="0">
                <a:solidFill>
                  <a:schemeClr val="bg1">
                    <a:lumMod val="95000"/>
                  </a:schemeClr>
                </a:solidFill>
                <a:latin typeface="Lobster" panose="00000500000000000000" pitchFamily="2" charset="0"/>
                <a:ea typeface="Clear Sans Light"/>
                <a:cs typeface="Clear Sans Light"/>
                <a:sym typeface="Clear Sans Light"/>
              </a:rPr>
              <a:t>7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5370A40-9D2F-EFD4-4B28-73F7E3B91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125B50">
                <a:tint val="45000"/>
                <a:satMod val="400000"/>
              </a:srgb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475" y="2456230"/>
            <a:ext cx="4400527" cy="440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38F6255B-99F6-C6CD-DE4E-3B43428FEEF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15582472" y="4510108"/>
            <a:ext cx="756532" cy="475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50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4269" y="1454855"/>
            <a:ext cx="9550862" cy="1031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00"/>
              </a:lnSpc>
            </a:pPr>
            <a:r>
              <a:rPr lang="pt-PT" sz="5400" noProof="0">
                <a:solidFill>
                  <a:srgbClr val="000000"/>
                </a:solidFill>
                <a:latin typeface="Lobster" panose="00000500000000000000" pitchFamily="2" charset="0"/>
                <a:ea typeface="Cy Grotesk Key"/>
                <a:cs typeface="Cy Grotesk Key"/>
                <a:sym typeface="Cy Grotesk Key"/>
              </a:rPr>
              <a:t>Importância do Estudo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649877" y="8992417"/>
            <a:ext cx="23587765" cy="2534671"/>
            <a:chOff x="0" y="-38100"/>
            <a:chExt cx="2459686" cy="2643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59686" cy="226211"/>
            </a:xfrm>
            <a:custGeom>
              <a:avLst/>
              <a:gdLst/>
              <a:ahLst/>
              <a:cxnLst/>
              <a:rect l="l" t="t" r="r" b="b"/>
              <a:pathLst>
                <a:path w="2459686" h="226211">
                  <a:moveTo>
                    <a:pt x="2459686" y="113105"/>
                  </a:moveTo>
                  <a:lnTo>
                    <a:pt x="2256486" y="226211"/>
                  </a:lnTo>
                  <a:lnTo>
                    <a:pt x="203200" y="226211"/>
                  </a:lnTo>
                  <a:lnTo>
                    <a:pt x="0" y="113105"/>
                  </a:lnTo>
                  <a:lnTo>
                    <a:pt x="203200" y="0"/>
                  </a:lnTo>
                  <a:lnTo>
                    <a:pt x="2256486" y="0"/>
                  </a:lnTo>
                  <a:lnTo>
                    <a:pt x="2459686" y="113105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2231085" cy="264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952208" y="-2324356"/>
            <a:ext cx="13321167" cy="3522136"/>
            <a:chOff x="0" y="-38100"/>
            <a:chExt cx="1389106" cy="3672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89106" cy="329181"/>
            </a:xfrm>
            <a:custGeom>
              <a:avLst/>
              <a:gdLst/>
              <a:ahLst/>
              <a:cxnLst/>
              <a:rect l="l" t="t" r="r" b="b"/>
              <a:pathLst>
                <a:path w="1389106" h="329181">
                  <a:moveTo>
                    <a:pt x="1389106" y="164591"/>
                  </a:moveTo>
                  <a:lnTo>
                    <a:pt x="1185906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1185906" y="0"/>
                  </a:lnTo>
                  <a:lnTo>
                    <a:pt x="1389106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38100"/>
              <a:ext cx="1160506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pic>
        <p:nvPicPr>
          <p:cNvPr id="19" name="Gráfico 18" descr="Puzzle com preenchimento sólido">
            <a:extLst>
              <a:ext uri="{FF2B5EF4-FFF2-40B4-BE49-F238E27FC236}">
                <a16:creationId xmlns:a16="http://schemas.microsoft.com/office/drawing/2014/main" id="{6CB89992-9A5F-A2FB-AE96-CBCC68424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9320" y="3390900"/>
            <a:ext cx="685800" cy="685800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56984AF7-24AA-32F5-7320-BD35152BD085}"/>
              </a:ext>
            </a:extLst>
          </p:cNvPr>
          <p:cNvSpPr txBox="1"/>
          <p:nvPr/>
        </p:nvSpPr>
        <p:spPr>
          <a:xfrm>
            <a:off x="2174310" y="4224725"/>
            <a:ext cx="6753629" cy="79201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pt-PT" sz="2400" noProof="0">
                <a:solidFill>
                  <a:srgbClr val="363636"/>
                </a:solidFill>
                <a:latin typeface="Lobster" panose="00000500000000000000" pitchFamily="2" charset="0"/>
                <a:sym typeface="DM Sans"/>
              </a:rPr>
              <a:t>Antecipar jogos longos permite aos treinadores otimizar treinos e preparar estratégias personalizadas.</a:t>
            </a:r>
            <a:endParaRPr lang="pt-PT" sz="2400" noProof="0">
              <a:solidFill>
                <a:srgbClr val="363636"/>
              </a:solidFill>
              <a:latin typeface="Lobster" panose="00000500000000000000" pitchFamily="2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306C0EDE-0EC7-C6BF-C914-C1D765C0A648}"/>
              </a:ext>
            </a:extLst>
          </p:cNvPr>
          <p:cNvSpPr txBox="1"/>
          <p:nvPr/>
        </p:nvSpPr>
        <p:spPr>
          <a:xfrm>
            <a:off x="3105809" y="3534649"/>
            <a:ext cx="4077336" cy="4103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pt-PT" sz="3200" b="1" noProof="0">
                <a:solidFill>
                  <a:srgbClr val="363636"/>
                </a:solidFill>
                <a:latin typeface="Lobster" panose="00000500000000000000" pitchFamily="2" charset="0"/>
                <a:ea typeface="DM Sans"/>
                <a:cs typeface="DM Sans"/>
              </a:rPr>
              <a:t>Estratégia competitiva</a:t>
            </a:r>
          </a:p>
        </p:txBody>
      </p:sp>
      <p:pic>
        <p:nvPicPr>
          <p:cNvPr id="23" name="Gráfico 22" descr="Despertador com preenchimento sólido">
            <a:extLst>
              <a:ext uri="{FF2B5EF4-FFF2-40B4-BE49-F238E27FC236}">
                <a16:creationId xmlns:a16="http://schemas.microsoft.com/office/drawing/2014/main" id="{6497EF0D-D2B6-D313-8E11-AFA355F2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1078" y="3305159"/>
            <a:ext cx="685800" cy="685800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8AF12270-8321-50E0-8C2F-7B21FF1A6588}"/>
              </a:ext>
            </a:extLst>
          </p:cNvPr>
          <p:cNvSpPr txBox="1"/>
          <p:nvPr/>
        </p:nvSpPr>
        <p:spPr>
          <a:xfrm>
            <a:off x="9771078" y="4210786"/>
            <a:ext cx="7069122" cy="79201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pt-PT" sz="2400">
                <a:solidFill>
                  <a:srgbClr val="363636"/>
                </a:solidFill>
                <a:latin typeface="Lobster"/>
                <a:sym typeface="DM Sans"/>
              </a:rPr>
              <a:t>Jogos com mais sets, exigem mais resistência. Saber isto permite uma melhor gestão de esforço e prevenção de lesões.</a:t>
            </a:r>
            <a:endParaRPr lang="pt-PT" sz="2400">
              <a:solidFill>
                <a:srgbClr val="363636"/>
              </a:solidFill>
              <a:latin typeface="Lobster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79BC6361-4C5D-D5B6-6EA4-9AF6E75A8423}"/>
              </a:ext>
            </a:extLst>
          </p:cNvPr>
          <p:cNvSpPr txBox="1"/>
          <p:nvPr/>
        </p:nvSpPr>
        <p:spPr>
          <a:xfrm>
            <a:off x="10702577" y="3463982"/>
            <a:ext cx="4077336" cy="4103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pt-PT" sz="3200" b="1">
                <a:solidFill>
                  <a:srgbClr val="363636"/>
                </a:solidFill>
                <a:latin typeface="Lobster" panose="00000500000000000000" pitchFamily="2" charset="0"/>
              </a:rPr>
              <a:t>Gestão física</a:t>
            </a:r>
          </a:p>
        </p:txBody>
      </p:sp>
      <p:pic>
        <p:nvPicPr>
          <p:cNvPr id="26" name="Gráfico 25" descr="Gráfico de barras com preenchimento sólido">
            <a:extLst>
              <a:ext uri="{FF2B5EF4-FFF2-40B4-BE49-F238E27FC236}">
                <a16:creationId xmlns:a16="http://schemas.microsoft.com/office/drawing/2014/main" id="{C810CD9F-8D3F-5E8F-D343-A573F20E7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7502" y="6109009"/>
            <a:ext cx="685800" cy="685800"/>
          </a:xfrm>
          <a:prstGeom prst="rect">
            <a:avLst/>
          </a:prstGeom>
        </p:spPr>
      </p:pic>
      <p:sp>
        <p:nvSpPr>
          <p:cNvPr id="27" name="TextBox 3">
            <a:extLst>
              <a:ext uri="{FF2B5EF4-FFF2-40B4-BE49-F238E27FC236}">
                <a16:creationId xmlns:a16="http://schemas.microsoft.com/office/drawing/2014/main" id="{8EB41807-98C5-ECAA-E2CC-B18645569C38}"/>
              </a:ext>
            </a:extLst>
          </p:cNvPr>
          <p:cNvSpPr txBox="1"/>
          <p:nvPr/>
        </p:nvSpPr>
        <p:spPr>
          <a:xfrm>
            <a:off x="2132492" y="6942834"/>
            <a:ext cx="6753629" cy="79201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pt-PT" sz="2400">
                <a:solidFill>
                  <a:srgbClr val="363636"/>
                </a:solidFill>
                <a:latin typeface="Lobster" panose="00000500000000000000" pitchFamily="2" charset="0"/>
                <a:sym typeface="DM Sans"/>
              </a:rPr>
              <a:t>Comportamentos preditivos ajudam a preparar melhor taticamente os atletas contra adversários específicos.</a:t>
            </a:r>
            <a:endParaRPr lang="pt-PT" sz="2400">
              <a:solidFill>
                <a:srgbClr val="363636"/>
              </a:solidFill>
              <a:latin typeface="Lobster" panose="00000500000000000000" pitchFamily="2" charset="0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5AE59038-ABA3-24EE-1874-C3C844107E1A}"/>
              </a:ext>
            </a:extLst>
          </p:cNvPr>
          <p:cNvSpPr txBox="1"/>
          <p:nvPr/>
        </p:nvSpPr>
        <p:spPr>
          <a:xfrm>
            <a:off x="3109711" y="6252758"/>
            <a:ext cx="5387976" cy="4103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pt-PT" sz="3200" b="1">
                <a:solidFill>
                  <a:srgbClr val="363636"/>
                </a:solidFill>
                <a:latin typeface="Lobster" panose="00000500000000000000" pitchFamily="2" charset="0"/>
              </a:rPr>
              <a:t>Análise dos adversários</a:t>
            </a:r>
          </a:p>
        </p:txBody>
      </p:sp>
      <p:pic>
        <p:nvPicPr>
          <p:cNvPr id="29" name="Gráfico 28" descr="Moedas com preenchimento sólido">
            <a:extLst>
              <a:ext uri="{FF2B5EF4-FFF2-40B4-BE49-F238E27FC236}">
                <a16:creationId xmlns:a16="http://schemas.microsoft.com/office/drawing/2014/main" id="{BFA81859-AEF1-4186-E1C8-18F7B54F06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6088" y="5975877"/>
            <a:ext cx="685800" cy="685800"/>
          </a:xfrm>
          <a:prstGeom prst="rect">
            <a:avLst/>
          </a:prstGeom>
        </p:spPr>
      </p:pic>
      <p:sp>
        <p:nvSpPr>
          <p:cNvPr id="30" name="TextBox 3">
            <a:extLst>
              <a:ext uri="{FF2B5EF4-FFF2-40B4-BE49-F238E27FC236}">
                <a16:creationId xmlns:a16="http://schemas.microsoft.com/office/drawing/2014/main" id="{4D6B494D-6878-E7FB-8A55-270C8FD0AF81}"/>
              </a:ext>
            </a:extLst>
          </p:cNvPr>
          <p:cNvSpPr txBox="1"/>
          <p:nvPr/>
        </p:nvSpPr>
        <p:spPr>
          <a:xfrm>
            <a:off x="9771078" y="6800762"/>
            <a:ext cx="6753629" cy="121642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pt-PT" sz="2400">
                <a:solidFill>
                  <a:srgbClr val="363636"/>
                </a:solidFill>
                <a:latin typeface="Lobster" panose="00000500000000000000" pitchFamily="2" charset="0"/>
                <a:sym typeface="DM Sans"/>
              </a:rPr>
              <a:t>Casas de apostas podem criar mercados mais ajustados; Apostadores podem ter vantagem com previsões mais precisas.</a:t>
            </a:r>
            <a:endParaRPr lang="pt-PT" sz="2400">
              <a:solidFill>
                <a:srgbClr val="363636"/>
              </a:solidFill>
              <a:latin typeface="Lobster" panose="00000500000000000000" pitchFamily="2" charset="0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DE7EE27B-474A-CF8F-8602-86560F939F07}"/>
              </a:ext>
            </a:extLst>
          </p:cNvPr>
          <p:cNvSpPr txBox="1"/>
          <p:nvPr/>
        </p:nvSpPr>
        <p:spPr>
          <a:xfrm>
            <a:off x="10702577" y="6172763"/>
            <a:ext cx="4077336" cy="4103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pt-PT" sz="3200" b="1">
                <a:solidFill>
                  <a:srgbClr val="363636"/>
                </a:solidFill>
                <a:latin typeface="Lobster" panose="00000500000000000000" pitchFamily="2" charset="0"/>
              </a:rPr>
              <a:t>Apostas desportivas</a:t>
            </a: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31EDAC67-C334-BB01-26AA-3A4B8F73C4FD}"/>
              </a:ext>
            </a:extLst>
          </p:cNvPr>
          <p:cNvGrpSpPr/>
          <p:nvPr/>
        </p:nvGrpSpPr>
        <p:grpSpPr>
          <a:xfrm>
            <a:off x="8480263" y="1796714"/>
            <a:ext cx="1290815" cy="1290815"/>
            <a:chOff x="0" y="0"/>
            <a:chExt cx="812800" cy="81280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00739326-5465-76FE-2B2C-FAFEB6742A6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7D50A790-836E-6664-18D0-16C61BA9BD8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34" name="Group 4">
            <a:extLst>
              <a:ext uri="{FF2B5EF4-FFF2-40B4-BE49-F238E27FC236}">
                <a16:creationId xmlns:a16="http://schemas.microsoft.com/office/drawing/2014/main" id="{2F792BC0-AEA8-727E-CA2D-83C3086DF711}"/>
              </a:ext>
            </a:extLst>
          </p:cNvPr>
          <p:cNvGrpSpPr/>
          <p:nvPr/>
        </p:nvGrpSpPr>
        <p:grpSpPr>
          <a:xfrm>
            <a:off x="16561032" y="883710"/>
            <a:ext cx="8108707" cy="8108707"/>
            <a:chOff x="0" y="0"/>
            <a:chExt cx="812800" cy="812800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CE97886-12B2-9F10-BE42-D42958B011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4706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25D1028A-7AD7-399F-7CC6-77D32510B59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81F67-A52E-CB80-1B15-10C91658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>
            <a:extLst>
              <a:ext uri="{FF2B5EF4-FFF2-40B4-BE49-F238E27FC236}">
                <a16:creationId xmlns:a16="http://schemas.microsoft.com/office/drawing/2014/main" id="{3527584C-828F-1A81-C7FE-694829BE53CA}"/>
              </a:ext>
            </a:extLst>
          </p:cNvPr>
          <p:cNvGrpSpPr/>
          <p:nvPr/>
        </p:nvGrpSpPr>
        <p:grpSpPr>
          <a:xfrm>
            <a:off x="-1377172" y="7829856"/>
            <a:ext cx="25881044" cy="4824518"/>
            <a:chOff x="0" y="-38100"/>
            <a:chExt cx="1970275" cy="367281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0407AED4-F153-4A5F-86AB-08B776EC9A33}"/>
                </a:ext>
              </a:extLst>
            </p:cNvPr>
            <p:cNvSpPr/>
            <p:nvPr/>
          </p:nvSpPr>
          <p:spPr>
            <a:xfrm>
              <a:off x="0" y="0"/>
              <a:ext cx="1970275" cy="329181"/>
            </a:xfrm>
            <a:custGeom>
              <a:avLst/>
              <a:gdLst/>
              <a:ahLst/>
              <a:cxnLst/>
              <a:rect l="l" t="t" r="r" b="b"/>
              <a:pathLst>
                <a:path w="1970275" h="329181">
                  <a:moveTo>
                    <a:pt x="1970275" y="164591"/>
                  </a:moveTo>
                  <a:lnTo>
                    <a:pt x="1767075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1767075" y="0"/>
                  </a:lnTo>
                  <a:lnTo>
                    <a:pt x="1970275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061F97D-CB7F-D60F-3B47-690A52C28307}"/>
                </a:ext>
              </a:extLst>
            </p:cNvPr>
            <p:cNvSpPr txBox="1"/>
            <p:nvPr/>
          </p:nvSpPr>
          <p:spPr>
            <a:xfrm>
              <a:off x="114300" y="-38100"/>
              <a:ext cx="1741675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24" name="TextBox 2">
            <a:extLst>
              <a:ext uri="{FF2B5EF4-FFF2-40B4-BE49-F238E27FC236}">
                <a16:creationId xmlns:a16="http://schemas.microsoft.com/office/drawing/2014/main" id="{CB42808B-4313-039F-942B-FCFB88208C2A}"/>
              </a:ext>
            </a:extLst>
          </p:cNvPr>
          <p:cNvSpPr txBox="1"/>
          <p:nvPr/>
        </p:nvSpPr>
        <p:spPr>
          <a:xfrm>
            <a:off x="533400" y="342900"/>
            <a:ext cx="16754963" cy="1068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pt-PT" sz="6600">
                <a:solidFill>
                  <a:srgbClr val="000000"/>
                </a:solidFill>
                <a:latin typeface="Lobster"/>
                <a:ea typeface="Cy Grotesk Key"/>
                <a:cs typeface="Cy Grotesk Key"/>
                <a:sym typeface="Cy Grotesk Key"/>
              </a:rPr>
              <a:t>Processamento prévio</a:t>
            </a:r>
            <a:endParaRPr lang="pt-PT" sz="6600" noProof="0">
              <a:solidFill>
                <a:srgbClr val="000000"/>
              </a:solidFill>
              <a:latin typeface="Lobster" panose="00000500000000000000" pitchFamily="2" charset="0"/>
              <a:ea typeface="Cy Grotesk Key"/>
              <a:cs typeface="Cy Grotesk Key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48CB1634-A940-CAB2-C4E4-EF2C41912A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30"/>
          <a:stretch>
            <a:fillRect/>
          </a:stretch>
        </p:blipFill>
        <p:spPr>
          <a:xfrm>
            <a:off x="12920484" y="348343"/>
            <a:ext cx="924331" cy="1412443"/>
          </a:xfrm>
          <a:prstGeom prst="rect">
            <a:avLst/>
          </a:prstGeom>
        </p:spPr>
      </p:pic>
      <p:pic>
        <p:nvPicPr>
          <p:cNvPr id="3074" name="Picture 2" descr="What's New In MongoDB 5.0?">
            <a:extLst>
              <a:ext uri="{FF2B5EF4-FFF2-40B4-BE49-F238E27FC236}">
                <a16:creationId xmlns:a16="http://schemas.microsoft.com/office/drawing/2014/main" id="{35993034-230E-12B1-3187-DD3CCEE60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021" y="2432951"/>
            <a:ext cx="3048000" cy="171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E934FD27-1575-36B1-14FD-81FD1AEEC3CA}"/>
              </a:ext>
            </a:extLst>
          </p:cNvPr>
          <p:cNvSpPr txBox="1"/>
          <p:nvPr/>
        </p:nvSpPr>
        <p:spPr>
          <a:xfrm>
            <a:off x="742521" y="4568112"/>
            <a:ext cx="4953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>
                <a:latin typeface="Lobster" panose="00000500000000000000" pitchFamily="2" charset="0"/>
              </a:rPr>
              <a:t>Finalidade:</a:t>
            </a:r>
          </a:p>
          <a:p>
            <a:endParaRPr lang="pt-PT" sz="2800">
              <a:latin typeface="Lobster" panose="00000500000000000000" pitchFamily="2" charset="0"/>
            </a:endParaRPr>
          </a:p>
          <a:p>
            <a:pPr algn="just"/>
            <a:r>
              <a:rPr lang="pt-PT" sz="2400">
                <a:solidFill>
                  <a:schemeClr val="bg1">
                    <a:lumMod val="50000"/>
                  </a:schemeClr>
                </a:solidFill>
                <a:latin typeface="Lobster" panose="00000500000000000000" pitchFamily="2" charset="0"/>
              </a:rPr>
              <a:t>Limpar e organizar os dados não estruturados, dividindo em tabelas temáticas para facilitar a análise e posterior exportação para SQL.</a:t>
            </a:r>
            <a:endParaRPr lang="en-US" sz="2400">
              <a:solidFill>
                <a:schemeClr val="bg1">
                  <a:lumMod val="50000"/>
                </a:schemeClr>
              </a:solidFill>
              <a:latin typeface="Lobster" panose="00000500000000000000" pitchFamily="2" charset="0"/>
            </a:endParaRPr>
          </a:p>
        </p:txBody>
      </p:sp>
      <p:pic>
        <p:nvPicPr>
          <p:cNvPr id="3076" name="Picture 4" descr="O que é o MySQL? | OVHcloud Portugal">
            <a:extLst>
              <a:ext uri="{FF2B5EF4-FFF2-40B4-BE49-F238E27FC236}">
                <a16:creationId xmlns:a16="http://schemas.microsoft.com/office/drawing/2014/main" id="{BFCB6401-9614-FD37-815B-20782A96B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2548940"/>
            <a:ext cx="3429000" cy="14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28F09C0-5CF4-A1CC-503A-C69A58A1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30"/>
          <a:stretch>
            <a:fillRect/>
          </a:stretch>
        </p:blipFill>
        <p:spPr>
          <a:xfrm>
            <a:off x="3981021" y="300040"/>
            <a:ext cx="924331" cy="1412443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BC9639DD-7AF1-CCC2-6CA9-8DB09B279956}"/>
              </a:ext>
            </a:extLst>
          </p:cNvPr>
          <p:cNvSpPr txBox="1"/>
          <p:nvPr/>
        </p:nvSpPr>
        <p:spPr>
          <a:xfrm>
            <a:off x="6591300" y="4570100"/>
            <a:ext cx="4953000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800">
                <a:latin typeface="Lobster"/>
              </a:rPr>
              <a:t>Finalidade:</a:t>
            </a:r>
          </a:p>
          <a:p>
            <a:endParaRPr lang="pt-PT" sz="2800">
              <a:latin typeface="Lobster" panose="00000500000000000000" pitchFamily="2" charset="0"/>
            </a:endParaRPr>
          </a:p>
          <a:p>
            <a:pPr algn="just"/>
            <a:r>
              <a:rPr lang="pt-PT" sz="2400">
                <a:solidFill>
                  <a:schemeClr val="bg1">
                    <a:lumMod val="50000"/>
                  </a:schemeClr>
                </a:solidFill>
                <a:latin typeface="Lobster"/>
              </a:rPr>
              <a:t>Estruturar os dados com integridade, permitindo consultas rápidas e fiáveis, e preparar o dataset final para a modelação preditiva.</a:t>
            </a:r>
            <a:endParaRPr lang="en-US" sz="2400">
              <a:solidFill>
                <a:schemeClr val="bg1">
                  <a:lumMod val="50000"/>
                </a:schemeClr>
              </a:solidFill>
              <a:latin typeface="Lobster"/>
            </a:endParaRPr>
          </a:p>
        </p:txBody>
      </p:sp>
      <p:pic>
        <p:nvPicPr>
          <p:cNvPr id="3080" name="Picture 8" descr="Python Logo, symbol, meaning, history, PNG, brand">
            <a:extLst>
              <a:ext uri="{FF2B5EF4-FFF2-40B4-BE49-F238E27FC236}">
                <a16:creationId xmlns:a16="http://schemas.microsoft.com/office/drawing/2014/main" id="{599308D6-E379-A938-3C55-C9D165708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6"/>
          <a:stretch>
            <a:fillRect/>
          </a:stretch>
        </p:blipFill>
        <p:spPr bwMode="auto">
          <a:xfrm>
            <a:off x="13426009" y="2542305"/>
            <a:ext cx="2945603" cy="148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Divisa 6">
            <a:extLst>
              <a:ext uri="{FF2B5EF4-FFF2-40B4-BE49-F238E27FC236}">
                <a16:creationId xmlns:a16="http://schemas.microsoft.com/office/drawing/2014/main" id="{4D229806-53F5-8218-6BDF-2AFD234DE674}"/>
              </a:ext>
            </a:extLst>
          </p:cNvPr>
          <p:cNvSpPr/>
          <p:nvPr/>
        </p:nvSpPr>
        <p:spPr>
          <a:xfrm>
            <a:off x="5852160" y="3032760"/>
            <a:ext cx="411480" cy="502920"/>
          </a:xfrm>
          <a:prstGeom prst="chevron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93073A6-9F20-B3B7-33AF-5435FAF4E113}"/>
              </a:ext>
            </a:extLst>
          </p:cNvPr>
          <p:cNvSpPr txBox="1"/>
          <p:nvPr/>
        </p:nvSpPr>
        <p:spPr>
          <a:xfrm>
            <a:off x="12534899" y="4570100"/>
            <a:ext cx="4953000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800">
                <a:latin typeface="Lobster"/>
              </a:rPr>
              <a:t>Resultado:</a:t>
            </a:r>
          </a:p>
          <a:p>
            <a:endParaRPr lang="pt-PT" sz="2800">
              <a:latin typeface="Lobster" panose="00000500000000000000" pitchFamily="2" charset="0"/>
            </a:endParaRPr>
          </a:p>
          <a:p>
            <a:pPr algn="just"/>
            <a:r>
              <a:rPr lang="pt-PT" sz="2400">
                <a:solidFill>
                  <a:schemeClr val="bg1">
                    <a:lumMod val="50000"/>
                  </a:schemeClr>
                </a:solidFill>
                <a:latin typeface="Lobster"/>
              </a:rPr>
              <a:t>10 984 registos</a:t>
            </a:r>
          </a:p>
          <a:p>
            <a:pPr algn="just"/>
            <a:r>
              <a:rPr lang="pt-PT" sz="2400">
                <a:solidFill>
                  <a:schemeClr val="bg1">
                    <a:lumMod val="50000"/>
                  </a:schemeClr>
                </a:solidFill>
                <a:latin typeface="Lobster"/>
              </a:rPr>
              <a:t>19 variáveis originais + 5 derivadas:</a:t>
            </a:r>
          </a:p>
          <a:p>
            <a:pPr algn="just"/>
            <a:r>
              <a:rPr lang="pt-PT" sz="2400">
                <a:solidFill>
                  <a:schemeClr val="bg1">
                    <a:lumMod val="50000"/>
                  </a:schemeClr>
                </a:solidFill>
                <a:latin typeface="Lobster"/>
              </a:rPr>
              <a:t>Age, Season e  Continente</a:t>
            </a:r>
            <a:endParaRPr lang="pt-PT" sz="2400">
              <a:solidFill>
                <a:schemeClr val="bg1">
                  <a:lumMod val="50000"/>
                </a:schemeClr>
              </a:solidFill>
              <a:latin typeface="Lobster" panose="00000500000000000000" pitchFamily="2" charset="0"/>
            </a:endParaRPr>
          </a:p>
        </p:txBody>
      </p:sp>
      <p:sp>
        <p:nvSpPr>
          <p:cNvPr id="14" name="Seta: Divisa 13">
            <a:extLst>
              <a:ext uri="{FF2B5EF4-FFF2-40B4-BE49-F238E27FC236}">
                <a16:creationId xmlns:a16="http://schemas.microsoft.com/office/drawing/2014/main" id="{C467AB53-ECA5-0991-689C-06DB50C01412}"/>
              </a:ext>
            </a:extLst>
          </p:cNvPr>
          <p:cNvSpPr/>
          <p:nvPr/>
        </p:nvSpPr>
        <p:spPr>
          <a:xfrm>
            <a:off x="12161520" y="3032759"/>
            <a:ext cx="411480" cy="502920"/>
          </a:xfrm>
          <a:prstGeom prst="chevron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E69212DC-20AF-7AA9-BDAA-982E2629CB90}"/>
              </a:ext>
            </a:extLst>
          </p:cNvPr>
          <p:cNvSpPr/>
          <p:nvPr/>
        </p:nvSpPr>
        <p:spPr>
          <a:xfrm rot="10800000">
            <a:off x="11567160" y="3032758"/>
            <a:ext cx="411480" cy="502920"/>
          </a:xfrm>
          <a:prstGeom prst="chevron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2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4C9EA-7D58-20F9-50EA-3A6B25BCC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0AD11EA-49BA-DAE5-F5AD-E026BD2A1FBD}"/>
              </a:ext>
            </a:extLst>
          </p:cNvPr>
          <p:cNvSpPr txBox="1"/>
          <p:nvPr/>
        </p:nvSpPr>
        <p:spPr>
          <a:xfrm>
            <a:off x="466237" y="188922"/>
            <a:ext cx="16754963" cy="1068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pt-PT" sz="6600">
                <a:solidFill>
                  <a:srgbClr val="000000"/>
                </a:solidFill>
                <a:latin typeface="Lobster"/>
                <a:ea typeface="Cy Grotesk Key"/>
                <a:cs typeface="Cy Grotesk Key"/>
                <a:sym typeface="Cy Grotesk Key"/>
              </a:rPr>
              <a:t>Qualidade dos dados</a:t>
            </a:r>
            <a:endParaRPr lang="pt-PT" sz="6600" noProof="0">
              <a:solidFill>
                <a:srgbClr val="000000"/>
              </a:solidFill>
              <a:latin typeface="Lobster"/>
              <a:ea typeface="Cy Grotesk Key"/>
              <a:cs typeface="Cy Grotesk Key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0FC072D-9F83-10A3-1D85-D5195B4F2273}"/>
              </a:ext>
            </a:extLst>
          </p:cNvPr>
          <p:cNvGrpSpPr/>
          <p:nvPr/>
        </p:nvGrpSpPr>
        <p:grpSpPr>
          <a:xfrm>
            <a:off x="-3796522" y="9217951"/>
            <a:ext cx="25881044" cy="4824518"/>
            <a:chOff x="0" y="-38100"/>
            <a:chExt cx="1970275" cy="367281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3F8B20F-85C9-FEE7-3CF3-70D787DD5F3E}"/>
                </a:ext>
              </a:extLst>
            </p:cNvPr>
            <p:cNvSpPr/>
            <p:nvPr/>
          </p:nvSpPr>
          <p:spPr>
            <a:xfrm>
              <a:off x="0" y="0"/>
              <a:ext cx="1970275" cy="329181"/>
            </a:xfrm>
            <a:custGeom>
              <a:avLst/>
              <a:gdLst/>
              <a:ahLst/>
              <a:cxnLst/>
              <a:rect l="l" t="t" r="r" b="b"/>
              <a:pathLst>
                <a:path w="1970275" h="329181">
                  <a:moveTo>
                    <a:pt x="1970275" y="164591"/>
                  </a:moveTo>
                  <a:lnTo>
                    <a:pt x="1767075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1767075" y="0"/>
                  </a:lnTo>
                  <a:lnTo>
                    <a:pt x="1970275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C86B92E-6B0F-3E42-6705-9718B6491206}"/>
                </a:ext>
              </a:extLst>
            </p:cNvPr>
            <p:cNvSpPr txBox="1"/>
            <p:nvPr/>
          </p:nvSpPr>
          <p:spPr>
            <a:xfrm>
              <a:off x="114300" y="-38100"/>
              <a:ext cx="1741675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pic>
        <p:nvPicPr>
          <p:cNvPr id="12" name="Imagem 11" descr="Uma imagem com texto, captura de ecrã, file, Gráfico&#10;&#10;Os conteúdos gerados por IA poderão estar incorretos.">
            <a:extLst>
              <a:ext uri="{FF2B5EF4-FFF2-40B4-BE49-F238E27FC236}">
                <a16:creationId xmlns:a16="http://schemas.microsoft.com/office/drawing/2014/main" id="{CCC11FA9-D32B-4796-7C30-93CB0DDA5C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572" y="3764740"/>
            <a:ext cx="6838950" cy="1529715"/>
          </a:xfrm>
          <a:prstGeom prst="rect">
            <a:avLst/>
          </a:prstGeom>
        </p:spPr>
      </p:pic>
      <p:pic>
        <p:nvPicPr>
          <p:cNvPr id="13" name="Imagem 12" descr="Uma imagem com texto, captura de ecrã, file, Gráfico&#10;&#10;Os conteúdos gerados por IA poderão estar incorretos.">
            <a:extLst>
              <a:ext uri="{FF2B5EF4-FFF2-40B4-BE49-F238E27FC236}">
                <a16:creationId xmlns:a16="http://schemas.microsoft.com/office/drawing/2014/main" id="{046B7B86-3EAA-FF36-8B9F-B9DEB8205D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572" y="1817370"/>
            <a:ext cx="6848475" cy="1421130"/>
          </a:xfrm>
          <a:prstGeom prst="rect">
            <a:avLst/>
          </a:prstGeom>
        </p:spPr>
      </p:pic>
      <p:pic>
        <p:nvPicPr>
          <p:cNvPr id="14" name="Imagem 13" descr="Uma imagem com texto, captura de ecrã, ecrã, software&#10;&#10;Os conteúdos gerados por IA poderão estar incorretos.">
            <a:extLst>
              <a:ext uri="{FF2B5EF4-FFF2-40B4-BE49-F238E27FC236}">
                <a16:creationId xmlns:a16="http://schemas.microsoft.com/office/drawing/2014/main" id="{FD869B9C-49D3-0604-6443-9CE0320DF5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0288" y="1866900"/>
            <a:ext cx="5697112" cy="3396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B9D85C-42BD-0648-AF36-CE8326D0FC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086"/>
          <a:stretch>
            <a:fillRect/>
          </a:stretch>
        </p:blipFill>
        <p:spPr>
          <a:xfrm>
            <a:off x="13426837" y="5548150"/>
            <a:ext cx="4549581" cy="380261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24A44D5B-ECE7-29BF-4971-1480A785CE5C}"/>
              </a:ext>
            </a:extLst>
          </p:cNvPr>
          <p:cNvSpPr txBox="1"/>
          <p:nvPr/>
        </p:nvSpPr>
        <p:spPr>
          <a:xfrm>
            <a:off x="1600201" y="1475989"/>
            <a:ext cx="4549582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Distribuição da variável Season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6A157E52-F62F-C5C4-2216-872B7AB8B32F}"/>
              </a:ext>
            </a:extLst>
          </p:cNvPr>
          <p:cNvSpPr txBox="1"/>
          <p:nvPr/>
        </p:nvSpPr>
        <p:spPr>
          <a:xfrm>
            <a:off x="1745863" y="3410070"/>
            <a:ext cx="4549582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sym typeface="DM Sans"/>
              </a:rPr>
              <a:t>Distribuição da variável Ground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07A601A-D66A-0507-B269-701DE3FF4835}"/>
              </a:ext>
            </a:extLst>
          </p:cNvPr>
          <p:cNvSpPr txBox="1"/>
          <p:nvPr/>
        </p:nvSpPr>
        <p:spPr>
          <a:xfrm>
            <a:off x="8937818" y="1554563"/>
            <a:ext cx="4549582" cy="3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Distribuição dos confrontos entre continentes</a:t>
            </a:r>
          </a:p>
        </p:txBody>
      </p:sp>
      <p:pic>
        <p:nvPicPr>
          <p:cNvPr id="16" name="Imagem 5" descr="Uma imagem com círculo, captura de ecrã, texto, diagrama&#10;&#10;Os conteúdos gerados por IA poderão estar incorretos.">
            <a:extLst>
              <a:ext uri="{FF2B5EF4-FFF2-40B4-BE49-F238E27FC236}">
                <a16:creationId xmlns:a16="http://schemas.microsoft.com/office/drawing/2014/main" id="{914A4654-4B1A-B81B-00DB-783595940D8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400"/>
          <a:stretch>
            <a:fillRect/>
          </a:stretch>
        </p:blipFill>
        <p:spPr>
          <a:xfrm>
            <a:off x="13581493" y="1625331"/>
            <a:ext cx="4240270" cy="37026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ACF9E8-8A75-6E7C-4674-85CD4DCDC49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022"/>
          <a:stretch>
            <a:fillRect/>
          </a:stretch>
        </p:blipFill>
        <p:spPr>
          <a:xfrm>
            <a:off x="932382" y="5740527"/>
            <a:ext cx="5401163" cy="4015461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655E3D59-2366-C1DE-7E20-DE88774F42A9}"/>
              </a:ext>
            </a:extLst>
          </p:cNvPr>
          <p:cNvSpPr txBox="1"/>
          <p:nvPr/>
        </p:nvSpPr>
        <p:spPr>
          <a:xfrm>
            <a:off x="1306615" y="5399485"/>
            <a:ext cx="4549582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sym typeface="DM Sans"/>
              </a:rPr>
              <a:t>Distribuição da diferença de idades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CA1C37E3-1A6F-1C30-EC1E-18A78C427FB2}"/>
              </a:ext>
            </a:extLst>
          </p:cNvPr>
          <p:cNvSpPr txBox="1"/>
          <p:nvPr/>
        </p:nvSpPr>
        <p:spPr>
          <a:xfrm>
            <a:off x="7663330" y="5399485"/>
            <a:ext cx="4549582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sym typeface="DM Sans"/>
              </a:rPr>
              <a:t>Distribuição da diferença de ranks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9AB30613-BFF8-4AD4-D81B-C565E11C0CC0}"/>
              </a:ext>
            </a:extLst>
          </p:cNvPr>
          <p:cNvSpPr txBox="1"/>
          <p:nvPr/>
        </p:nvSpPr>
        <p:spPr>
          <a:xfrm>
            <a:off x="13337265" y="1310995"/>
            <a:ext cx="4549582" cy="34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Best </a:t>
            </a:r>
            <a:r>
              <a:rPr lang="pt-PT" sz="2000" noProof="0" err="1">
                <a:solidFill>
                  <a:srgbClr val="585757"/>
                </a:solidFill>
                <a:latin typeface="Lobster" panose="00000500000000000000" pitchFamily="2" charset="0"/>
                <a:ea typeface="DM Sans"/>
                <a:cs typeface="DM Sans"/>
                <a:sym typeface="DM Sans"/>
              </a:rPr>
              <a:t>Of</a:t>
            </a:r>
            <a:endParaRPr lang="pt-PT" sz="2000" noProof="0">
              <a:solidFill>
                <a:srgbClr val="585757"/>
              </a:solidFill>
              <a:latin typeface="Lobster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871222-7AE0-406F-81ED-2357CD35D5C1}"/>
              </a:ext>
            </a:extLst>
          </p:cNvPr>
          <p:cNvSpPr txBox="1"/>
          <p:nvPr/>
        </p:nvSpPr>
        <p:spPr>
          <a:xfrm>
            <a:off x="13226862" y="5177430"/>
            <a:ext cx="4549582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sym typeface="DM Sans"/>
              </a:rPr>
              <a:t>Distribuição do número de sets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1F63E3-F251-4431-CC03-F6B0CFA2360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461"/>
          <a:stretch>
            <a:fillRect/>
          </a:stretch>
        </p:blipFill>
        <p:spPr>
          <a:xfrm>
            <a:off x="7093844" y="5820695"/>
            <a:ext cx="5835765" cy="38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4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C0895-883A-0503-9C41-493DD2A3D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71C48321-7C71-69F1-C435-86A99B561C5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50"/>
          <a:stretch>
            <a:fillRect/>
          </a:stretch>
        </p:blipFill>
        <p:spPr>
          <a:xfrm>
            <a:off x="11066789" y="428632"/>
            <a:ext cx="7268955" cy="47788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8C20A8-ECE2-A59C-8607-087A5CEF78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625"/>
          <a:stretch>
            <a:fillRect/>
          </a:stretch>
        </p:blipFill>
        <p:spPr>
          <a:xfrm>
            <a:off x="12692018" y="6357577"/>
            <a:ext cx="5057775" cy="2026096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B8C8F95E-5B08-886C-AC5A-46B0738BEB7E}"/>
              </a:ext>
            </a:extLst>
          </p:cNvPr>
          <p:cNvSpPr txBox="1"/>
          <p:nvPr/>
        </p:nvSpPr>
        <p:spPr>
          <a:xfrm>
            <a:off x="609600" y="155522"/>
            <a:ext cx="10667118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PT" sz="4000" noProof="0">
                <a:solidFill>
                  <a:srgbClr val="000000"/>
                </a:solidFill>
                <a:latin typeface="Lobster" panose="00000500000000000000" pitchFamily="2" charset="0"/>
                <a:ea typeface="Cy Grotesk Key"/>
                <a:cs typeface="Cy Grotesk Key"/>
              </a:rPr>
              <a:t>O que é importante para a previsão do nº de sets?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8466AED4-89E9-4C14-EDCF-5E1D9B305038}"/>
              </a:ext>
            </a:extLst>
          </p:cNvPr>
          <p:cNvGrpSpPr/>
          <p:nvPr/>
        </p:nvGrpSpPr>
        <p:grpSpPr>
          <a:xfrm>
            <a:off x="-3796522" y="9718424"/>
            <a:ext cx="25881044" cy="4324045"/>
            <a:chOff x="0" y="0"/>
            <a:chExt cx="1970275" cy="329181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95AF2D6-D111-4EAF-C9E3-2CC71C39FE1C}"/>
                </a:ext>
              </a:extLst>
            </p:cNvPr>
            <p:cNvSpPr/>
            <p:nvPr/>
          </p:nvSpPr>
          <p:spPr>
            <a:xfrm>
              <a:off x="0" y="0"/>
              <a:ext cx="1970275" cy="329181"/>
            </a:xfrm>
            <a:custGeom>
              <a:avLst/>
              <a:gdLst/>
              <a:ahLst/>
              <a:cxnLst/>
              <a:rect l="l" t="t" r="r" b="b"/>
              <a:pathLst>
                <a:path w="1970275" h="329181">
                  <a:moveTo>
                    <a:pt x="1970275" y="164591"/>
                  </a:moveTo>
                  <a:lnTo>
                    <a:pt x="1767075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1767075" y="0"/>
                  </a:lnTo>
                  <a:lnTo>
                    <a:pt x="1970275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C39D935-EAB2-7E34-F00B-4128EF64A042}"/>
                </a:ext>
              </a:extLst>
            </p:cNvPr>
            <p:cNvSpPr txBox="1"/>
            <p:nvPr/>
          </p:nvSpPr>
          <p:spPr>
            <a:xfrm>
              <a:off x="114300" y="-38100"/>
              <a:ext cx="1741675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708AA5-0CD6-CD18-DBB7-9BD4EC3C72C0}"/>
              </a:ext>
            </a:extLst>
          </p:cNvPr>
          <p:cNvSpPr/>
          <p:nvPr/>
        </p:nvSpPr>
        <p:spPr>
          <a:xfrm>
            <a:off x="11608586" y="4271316"/>
            <a:ext cx="5562600" cy="39723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5E89830-EF04-56E7-D145-224CE48BA4A3}"/>
              </a:ext>
            </a:extLst>
          </p:cNvPr>
          <p:cNvSpPr/>
          <p:nvPr/>
        </p:nvSpPr>
        <p:spPr>
          <a:xfrm flipV="1">
            <a:off x="13112222" y="6830394"/>
            <a:ext cx="3649165" cy="6400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F388E5-843D-5B0E-58AE-B63E607E65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278"/>
          <a:stretch>
            <a:fillRect/>
          </a:stretch>
        </p:blipFill>
        <p:spPr>
          <a:xfrm>
            <a:off x="4336733" y="1424426"/>
            <a:ext cx="6457950" cy="34904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40F65D6-D41E-B21D-71BA-EFD5EDE00E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471"/>
          <a:stretch>
            <a:fillRect/>
          </a:stretch>
        </p:blipFill>
        <p:spPr>
          <a:xfrm>
            <a:off x="-19050" y="1714499"/>
            <a:ext cx="4623619" cy="76013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6F2B49D-421C-F066-CC3C-B46E822569F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418"/>
          <a:stretch>
            <a:fillRect/>
          </a:stretch>
        </p:blipFill>
        <p:spPr>
          <a:xfrm>
            <a:off x="4963906" y="5217621"/>
            <a:ext cx="7747162" cy="4574079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DDC89667-DE9A-C32E-A16E-6A97AF29949F}"/>
              </a:ext>
            </a:extLst>
          </p:cNvPr>
          <p:cNvSpPr txBox="1"/>
          <p:nvPr/>
        </p:nvSpPr>
        <p:spPr>
          <a:xfrm>
            <a:off x="263619" y="1352669"/>
            <a:ext cx="4549582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sym typeface="DM Sans"/>
              </a:rPr>
              <a:t>Sets VS RankDifference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2C853961-00AA-BAA8-CE8C-A6BBFABDFC1C}"/>
              </a:ext>
            </a:extLst>
          </p:cNvPr>
          <p:cNvSpPr txBox="1"/>
          <p:nvPr/>
        </p:nvSpPr>
        <p:spPr>
          <a:xfrm>
            <a:off x="5703304" y="1116020"/>
            <a:ext cx="4549582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sym typeface="DM Sans"/>
              </a:rPr>
              <a:t>Sets VS AgeDifference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E1A973C4-28EA-4A7D-265A-47500E3D37F5}"/>
              </a:ext>
            </a:extLst>
          </p:cNvPr>
          <p:cNvSpPr txBox="1"/>
          <p:nvPr/>
        </p:nvSpPr>
        <p:spPr>
          <a:xfrm>
            <a:off x="7848600" y="4929658"/>
            <a:ext cx="4549582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sym typeface="DM Sans"/>
              </a:rPr>
              <a:t>Hands VS Sets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972D5CFD-7235-812A-C15F-595D49FA1DDE}"/>
              </a:ext>
            </a:extLst>
          </p:cNvPr>
          <p:cNvSpPr txBox="1"/>
          <p:nvPr/>
        </p:nvSpPr>
        <p:spPr>
          <a:xfrm>
            <a:off x="12730118" y="5957647"/>
            <a:ext cx="4549582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sym typeface="DM Sans"/>
              </a:rPr>
              <a:t>Mapa de Coeficientes ETA por Variável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816AF5C-4377-3D90-A81C-77CA000A65C0}"/>
              </a:ext>
            </a:extLst>
          </p:cNvPr>
          <p:cNvSpPr txBox="1"/>
          <p:nvPr/>
        </p:nvSpPr>
        <p:spPr>
          <a:xfrm>
            <a:off x="11569901" y="0"/>
            <a:ext cx="6262732" cy="350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PT" sz="2000" noProof="0">
                <a:solidFill>
                  <a:srgbClr val="585757"/>
                </a:solidFill>
                <a:latin typeface="Lobster" panose="00000500000000000000" pitchFamily="2" charset="0"/>
                <a:sym typeface="DM Sans"/>
              </a:rPr>
              <a:t>Mapa de Correlação (Cramer’s V) entre Variáveis Categóricas</a:t>
            </a:r>
          </a:p>
        </p:txBody>
      </p:sp>
    </p:spTree>
    <p:extLst>
      <p:ext uri="{BB962C8B-B14F-4D97-AF65-F5344CB8AC3E}">
        <p14:creationId xmlns:p14="http://schemas.microsoft.com/office/powerpoint/2010/main" val="85082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60520" y="1288342"/>
            <a:ext cx="1259896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pt-PT" sz="9000">
                <a:solidFill>
                  <a:srgbClr val="000000"/>
                </a:solidFill>
                <a:latin typeface="Lobster"/>
                <a:ea typeface="Cy Grotesk Key"/>
                <a:cs typeface="Cy Grotesk Key"/>
                <a:sym typeface="Cy Grotesk Key"/>
              </a:rPr>
              <a:t>Tratamento dos dados</a:t>
            </a:r>
            <a:endParaRPr lang="pt-PT" sz="9000" noProof="0">
              <a:solidFill>
                <a:srgbClr val="000000"/>
              </a:solidFill>
              <a:latin typeface="Lobster" panose="00000500000000000000" pitchFamily="2" charset="0"/>
              <a:ea typeface="Cy Grotesk Key"/>
              <a:cs typeface="Cy Grotesk Key"/>
              <a:sym typeface="Cy Grotesk Key"/>
            </a:endParaRPr>
          </a:p>
        </p:txBody>
      </p:sp>
      <p:sp>
        <p:nvSpPr>
          <p:cNvPr id="13" name="TextBox 13"/>
          <p:cNvSpPr txBox="1"/>
          <p:nvPr/>
        </p:nvSpPr>
        <p:spPr>
          <a:xfrm rot="5400000">
            <a:off x="15252504" y="3047552"/>
            <a:ext cx="9821787" cy="482451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 lang="pt-PT" noProof="0"/>
          </a:p>
        </p:txBody>
      </p:sp>
      <p:grpSp>
        <p:nvGrpSpPr>
          <p:cNvPr id="14" name="Group 14"/>
          <p:cNvGrpSpPr/>
          <p:nvPr/>
        </p:nvGrpSpPr>
        <p:grpSpPr>
          <a:xfrm>
            <a:off x="10728418" y="-2583675"/>
            <a:ext cx="5197990" cy="519799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625715" y="5570427"/>
            <a:ext cx="2516129" cy="251612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22" name="Retângulo: Cantos Arredondados 24">
            <a:extLst>
              <a:ext uri="{FF2B5EF4-FFF2-40B4-BE49-F238E27FC236}">
                <a16:creationId xmlns:a16="http://schemas.microsoft.com/office/drawing/2014/main" id="{1192E581-F79F-4CA5-6962-305F69B2CD06}"/>
              </a:ext>
            </a:extLst>
          </p:cNvPr>
          <p:cNvSpPr/>
          <p:nvPr/>
        </p:nvSpPr>
        <p:spPr>
          <a:xfrm>
            <a:off x="11507004" y="2999430"/>
            <a:ext cx="6673403" cy="5489212"/>
          </a:xfrm>
          <a:prstGeom prst="roundRect">
            <a:avLst/>
          </a:prstGeom>
          <a:noFill/>
          <a:ln w="57150"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23" name="CaixaDeTexto 26">
            <a:extLst>
              <a:ext uri="{FF2B5EF4-FFF2-40B4-BE49-F238E27FC236}">
                <a16:creationId xmlns:a16="http://schemas.microsoft.com/office/drawing/2014/main" id="{A05E20E3-27CD-A76D-D958-36B8B642BEA9}"/>
              </a:ext>
            </a:extLst>
          </p:cNvPr>
          <p:cNvSpPr txBox="1"/>
          <p:nvPr/>
        </p:nvSpPr>
        <p:spPr>
          <a:xfrm>
            <a:off x="11850074" y="4267020"/>
            <a:ext cx="31536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pt-PT" sz="3600" noProof="0">
                <a:latin typeface="Lobster" panose="00000500000000000000" pitchFamily="2" charset="0"/>
                <a:ea typeface="Calibri"/>
                <a:cs typeface="Calibri"/>
              </a:rPr>
              <a:t>Hands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pt-PT" sz="3600" noProof="0">
                <a:latin typeface="Lobster" panose="00000500000000000000" pitchFamily="2" charset="0"/>
                <a:ea typeface="Calibri"/>
                <a:cs typeface="Calibri"/>
              </a:rPr>
              <a:t>Backhands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pt-PT" sz="3600" noProof="0">
                <a:latin typeface="Lobster" panose="00000500000000000000" pitchFamily="2" charset="0"/>
                <a:ea typeface="Calibri"/>
                <a:cs typeface="Calibri"/>
              </a:rPr>
              <a:t>GameRound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pt-PT" sz="3600" noProof="0">
                <a:latin typeface="Lobster" panose="00000500000000000000" pitchFamily="2" charset="0"/>
                <a:ea typeface="Calibri"/>
                <a:cs typeface="Calibri"/>
              </a:rPr>
              <a:t>Ground</a:t>
            </a:r>
          </a:p>
        </p:txBody>
      </p:sp>
      <p:sp>
        <p:nvSpPr>
          <p:cNvPr id="24" name="CaixaDeTexto 26">
            <a:extLst>
              <a:ext uri="{FF2B5EF4-FFF2-40B4-BE49-F238E27FC236}">
                <a16:creationId xmlns:a16="http://schemas.microsoft.com/office/drawing/2014/main" id="{7C06FE0D-271E-4112-16EC-A5E5B71B54EC}"/>
              </a:ext>
            </a:extLst>
          </p:cNvPr>
          <p:cNvSpPr txBox="1"/>
          <p:nvPr/>
        </p:nvSpPr>
        <p:spPr>
          <a:xfrm>
            <a:off x="15463678" y="4267020"/>
            <a:ext cx="198988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pt-PT" sz="3600" noProof="0">
                <a:latin typeface="Lobster" panose="00000500000000000000" pitchFamily="2" charset="0"/>
                <a:ea typeface="Calibri"/>
                <a:cs typeface="Calibri"/>
              </a:rPr>
              <a:t>Ages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pt-PT" sz="3600" noProof="0">
                <a:latin typeface="Lobster" panose="00000500000000000000" pitchFamily="2" charset="0"/>
                <a:ea typeface="Calibri"/>
                <a:cs typeface="Calibri"/>
              </a:rPr>
              <a:t>Prize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pt-PT" sz="3600" noProof="0">
                <a:latin typeface="Lobster" panose="00000500000000000000" pitchFamily="2" charset="0"/>
                <a:ea typeface="Calibri"/>
                <a:cs typeface="Calibri"/>
              </a:rPr>
              <a:t>Rank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pt-PT" sz="3600" b="1" i="1" u="sng" noProof="0">
                <a:latin typeface="Lobster" panose="00000500000000000000" pitchFamily="2" charset="0"/>
                <a:ea typeface="Calibri"/>
                <a:cs typeface="Calibri"/>
              </a:rPr>
              <a:t>Sets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011A486-CF95-3FD5-9BE0-84F32BF117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46" y="3229668"/>
            <a:ext cx="11217461" cy="4661702"/>
          </a:xfrm>
          <a:prstGeom prst="rect">
            <a:avLst/>
          </a:prstGeom>
        </p:spPr>
      </p:pic>
      <p:sp>
        <p:nvSpPr>
          <p:cNvPr id="31" name="CaixaDeTexto 26">
            <a:extLst>
              <a:ext uri="{FF2B5EF4-FFF2-40B4-BE49-F238E27FC236}">
                <a16:creationId xmlns:a16="http://schemas.microsoft.com/office/drawing/2014/main" id="{3C3A53C5-2B82-EF78-56A4-301F42707CEC}"/>
              </a:ext>
            </a:extLst>
          </p:cNvPr>
          <p:cNvSpPr txBox="1"/>
          <p:nvPr/>
        </p:nvSpPr>
        <p:spPr>
          <a:xfrm>
            <a:off x="445819" y="7854930"/>
            <a:ext cx="41545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noProof="0">
                <a:latin typeface="Lobster" panose="00000500000000000000" pitchFamily="2" charset="0"/>
                <a:ea typeface="Calibri"/>
                <a:cs typeface="Calibri"/>
              </a:rPr>
              <a:t>Antes de aplicar o SMOTE</a:t>
            </a:r>
          </a:p>
        </p:txBody>
      </p:sp>
      <p:sp>
        <p:nvSpPr>
          <p:cNvPr id="32" name="CaixaDeTexto 26">
            <a:extLst>
              <a:ext uri="{FF2B5EF4-FFF2-40B4-BE49-F238E27FC236}">
                <a16:creationId xmlns:a16="http://schemas.microsoft.com/office/drawing/2014/main" id="{BC87FE13-B9E9-D1EA-4AC2-F7C5E994DB95}"/>
              </a:ext>
            </a:extLst>
          </p:cNvPr>
          <p:cNvSpPr txBox="1"/>
          <p:nvPr/>
        </p:nvSpPr>
        <p:spPr>
          <a:xfrm>
            <a:off x="6818263" y="7824946"/>
            <a:ext cx="41545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noProof="0">
                <a:latin typeface="Lobster" panose="00000500000000000000" pitchFamily="2" charset="0"/>
                <a:ea typeface="Calibri"/>
                <a:cs typeface="Calibri"/>
              </a:rPr>
              <a:t>Após aplicar o SMOTE</a:t>
            </a:r>
          </a:p>
        </p:txBody>
      </p:sp>
      <p:sp>
        <p:nvSpPr>
          <p:cNvPr id="33" name="CaixaDeTexto 26">
            <a:extLst>
              <a:ext uri="{FF2B5EF4-FFF2-40B4-BE49-F238E27FC236}">
                <a16:creationId xmlns:a16="http://schemas.microsoft.com/office/drawing/2014/main" id="{0789C2BA-9C99-1EF4-557B-C1BB611BB928}"/>
              </a:ext>
            </a:extLst>
          </p:cNvPr>
          <p:cNvSpPr txBox="1"/>
          <p:nvPr/>
        </p:nvSpPr>
        <p:spPr>
          <a:xfrm>
            <a:off x="12029404" y="3424854"/>
            <a:ext cx="57217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noProof="0">
                <a:solidFill>
                  <a:srgbClr val="125B50"/>
                </a:solidFill>
                <a:latin typeface="Lobster" panose="00000500000000000000" pitchFamily="2" charset="0"/>
                <a:ea typeface="Calibri"/>
                <a:cs typeface="Calibri"/>
              </a:rPr>
              <a:t>Variáveis Selecionadas</a:t>
            </a:r>
          </a:p>
        </p:txBody>
      </p:sp>
      <p:sp>
        <p:nvSpPr>
          <p:cNvPr id="34" name="CaixaDeTexto 26">
            <a:extLst>
              <a:ext uri="{FF2B5EF4-FFF2-40B4-BE49-F238E27FC236}">
                <a16:creationId xmlns:a16="http://schemas.microsoft.com/office/drawing/2014/main" id="{2552EF52-CA4B-1CDD-78FF-E8CB15F3EF1D}"/>
              </a:ext>
            </a:extLst>
          </p:cNvPr>
          <p:cNvSpPr txBox="1"/>
          <p:nvPr/>
        </p:nvSpPr>
        <p:spPr>
          <a:xfrm>
            <a:off x="11850074" y="6731545"/>
            <a:ext cx="598072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PT" sz="2800" noProof="0">
                <a:ea typeface="Calibri"/>
                <a:cs typeface="Calibri"/>
              </a:rPr>
              <a:t>	</a:t>
            </a:r>
            <a:r>
              <a:rPr lang="pt-PT" sz="2800" noProof="0">
                <a:solidFill>
                  <a:schemeClr val="bg1">
                    <a:lumMod val="65000"/>
                  </a:schemeClr>
                </a:solidFill>
                <a:latin typeface="Lobster" panose="00000500000000000000" pitchFamily="2" charset="0"/>
                <a:ea typeface="Calibri"/>
                <a:cs typeface="Calibri"/>
              </a:rPr>
              <a:t>Variáveis Dummy; Normalização zero-um; SMOTE; Conjunto de treino e test; Cross-Validation.</a:t>
            </a:r>
          </a:p>
        </p:txBody>
      </p:sp>
      <p:pic>
        <p:nvPicPr>
          <p:cNvPr id="47" name="Imagem 43" descr="Uma imagem com círculo, clipart&#10;&#10;Os conteúdos gerados por IA podem estar incorretos.">
            <a:extLst>
              <a:ext uri="{FF2B5EF4-FFF2-40B4-BE49-F238E27FC236}">
                <a16:creationId xmlns:a16="http://schemas.microsoft.com/office/drawing/2014/main" id="{14923886-750F-73BA-0C51-E83E943FC4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000" y="339070"/>
            <a:ext cx="1441653" cy="10276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6237" y="395641"/>
            <a:ext cx="702569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PT" sz="9000" noProof="0">
                <a:solidFill>
                  <a:srgbClr val="000000"/>
                </a:solidFill>
                <a:latin typeface="Lobster" panose="00000500000000000000" pitchFamily="2" charset="0"/>
                <a:ea typeface="Cy Grotesk Key"/>
                <a:cs typeface="Cy Grotesk Key"/>
                <a:sym typeface="Cy Grotesk Key"/>
              </a:rPr>
              <a:t>Modeling</a:t>
            </a:r>
            <a:endParaRPr lang="pt-PT" sz="9000" noProof="0">
              <a:solidFill>
                <a:srgbClr val="000000"/>
              </a:solidFill>
              <a:latin typeface="Lobster" panose="00000500000000000000" pitchFamily="2" charset="0"/>
              <a:ea typeface="Cy Grotesk Key"/>
              <a:cs typeface="Cy Grotesk Key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-1596750" y="8123765"/>
            <a:ext cx="25881044" cy="4824518"/>
            <a:chOff x="0" y="-38100"/>
            <a:chExt cx="1970275" cy="3672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70275" cy="329181"/>
            </a:xfrm>
            <a:custGeom>
              <a:avLst/>
              <a:gdLst/>
              <a:ahLst/>
              <a:cxnLst/>
              <a:rect l="l" t="t" r="r" b="b"/>
              <a:pathLst>
                <a:path w="1970275" h="329181">
                  <a:moveTo>
                    <a:pt x="1970275" y="164591"/>
                  </a:moveTo>
                  <a:lnTo>
                    <a:pt x="1767075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1767075" y="0"/>
                  </a:lnTo>
                  <a:lnTo>
                    <a:pt x="1970275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38100"/>
              <a:ext cx="1741675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2839067" y="4555842"/>
            <a:ext cx="4943507" cy="49435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55E6C97-4732-03D5-AB4E-F134FF247C2C}"/>
              </a:ext>
            </a:extLst>
          </p:cNvPr>
          <p:cNvSpPr/>
          <p:nvPr/>
        </p:nvSpPr>
        <p:spPr>
          <a:xfrm>
            <a:off x="874058" y="2718226"/>
            <a:ext cx="7405487" cy="4706470"/>
          </a:xfrm>
          <a:prstGeom prst="roundRect">
            <a:avLst/>
          </a:prstGeom>
          <a:noFill/>
          <a:ln w="57150"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4211BF3-FD0C-75E9-46D3-D92EAAEDED87}"/>
              </a:ext>
            </a:extLst>
          </p:cNvPr>
          <p:cNvSpPr txBox="1"/>
          <p:nvPr/>
        </p:nvSpPr>
        <p:spPr>
          <a:xfrm>
            <a:off x="1210235" y="2977563"/>
            <a:ext cx="674273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400" noProof="0">
                <a:solidFill>
                  <a:srgbClr val="125B50"/>
                </a:solidFill>
                <a:latin typeface="Lobster" panose="00000500000000000000" pitchFamily="2" charset="0"/>
              </a:rPr>
              <a:t>Objetivo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B16E7B9-C1EC-FE3F-8E37-2908F4129F13}"/>
              </a:ext>
            </a:extLst>
          </p:cNvPr>
          <p:cNvSpPr txBox="1"/>
          <p:nvPr/>
        </p:nvSpPr>
        <p:spPr>
          <a:xfrm>
            <a:off x="1447800" y="3924300"/>
            <a:ext cx="626248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noProof="0">
                <a:solidFill>
                  <a:schemeClr val="bg1">
                    <a:lumMod val="50000"/>
                  </a:schemeClr>
                </a:solidFill>
                <a:latin typeface="Lobster" panose="00000500000000000000" pitchFamily="2" charset="0"/>
                <a:ea typeface="Calibri"/>
                <a:cs typeface="Calibri"/>
              </a:rPr>
              <a:t>Desenvolver modelos de </a:t>
            </a:r>
            <a:r>
              <a:rPr lang="pt-PT" sz="3600" i="1" noProof="0">
                <a:solidFill>
                  <a:schemeClr val="bg1">
                    <a:lumMod val="50000"/>
                  </a:schemeClr>
                </a:solidFill>
                <a:latin typeface="Lobster" panose="00000500000000000000" pitchFamily="2" charset="0"/>
                <a:ea typeface="Calibri"/>
                <a:cs typeface="Calibri"/>
              </a:rPr>
              <a:t>Machine Learning</a:t>
            </a:r>
            <a:r>
              <a:rPr lang="pt-PT" sz="3600" noProof="0">
                <a:solidFill>
                  <a:schemeClr val="bg1">
                    <a:lumMod val="50000"/>
                  </a:schemeClr>
                </a:solidFill>
                <a:latin typeface="Lobster" panose="00000500000000000000" pitchFamily="2" charset="0"/>
                <a:ea typeface="Calibri"/>
                <a:cs typeface="Calibri"/>
              </a:rPr>
              <a:t> que apresentem uma boa performance na previsão do número total de sets em jogos de ténis profissional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6B335627-61E9-9C37-EE12-8063F796CACB}"/>
              </a:ext>
            </a:extLst>
          </p:cNvPr>
          <p:cNvSpPr/>
          <p:nvPr/>
        </p:nvSpPr>
        <p:spPr>
          <a:xfrm>
            <a:off x="9835562" y="2823881"/>
            <a:ext cx="7607193" cy="1152605"/>
          </a:xfrm>
          <a:prstGeom prst="roundRect">
            <a:avLst/>
          </a:prstGeom>
          <a:noFill/>
          <a:ln w="57150"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1054DBF-C7EC-13D9-E54D-B7A65874FFCA}"/>
              </a:ext>
            </a:extLst>
          </p:cNvPr>
          <p:cNvSpPr txBox="1"/>
          <p:nvPr/>
        </p:nvSpPr>
        <p:spPr>
          <a:xfrm>
            <a:off x="10494957" y="2995528"/>
            <a:ext cx="613570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4800" noProof="0">
                <a:latin typeface="Lobster" panose="00000500000000000000" pitchFamily="2" charset="0"/>
                <a:ea typeface="Calibri"/>
                <a:cs typeface="Calibri"/>
              </a:rPr>
              <a:t>Variável Alvo Binária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D499E03-A5B2-1F51-915E-1C577A40149F}"/>
              </a:ext>
            </a:extLst>
          </p:cNvPr>
          <p:cNvSpPr txBox="1"/>
          <p:nvPr/>
        </p:nvSpPr>
        <p:spPr>
          <a:xfrm>
            <a:off x="11689336" y="4744891"/>
            <a:ext cx="54940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noProof="0">
                <a:latin typeface="Lobster" panose="00000500000000000000" pitchFamily="2" charset="0"/>
                <a:ea typeface="Calibri"/>
                <a:cs typeface="Calibri"/>
              </a:rPr>
              <a:t>Jogos resolvidos em 2 sets</a:t>
            </a:r>
            <a:endParaRPr lang="pt-PT" sz="3600" noProof="0">
              <a:latin typeface="Lobster" panose="00000500000000000000" pitchFamily="2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F84C56C-6DA4-1DFC-F312-1B0530E8C9EF}"/>
              </a:ext>
            </a:extLst>
          </p:cNvPr>
          <p:cNvSpPr txBox="1"/>
          <p:nvPr/>
        </p:nvSpPr>
        <p:spPr>
          <a:xfrm>
            <a:off x="11689335" y="6396957"/>
            <a:ext cx="54940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noProof="0">
                <a:latin typeface="Lobster" panose="00000500000000000000" pitchFamily="2" charset="0"/>
                <a:ea typeface="Calibri"/>
                <a:cs typeface="Calibri"/>
              </a:rPr>
              <a:t>Jogos resolvidos em 3 sets</a:t>
            </a:r>
            <a:endParaRPr lang="pt-PT" sz="3600" noProof="0">
              <a:latin typeface="Lobster" panose="00000500000000000000" pitchFamily="2" charset="0"/>
            </a:endParaRP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1C707466-9655-C16E-3A93-6F3FECCAC921}"/>
              </a:ext>
            </a:extLst>
          </p:cNvPr>
          <p:cNvGrpSpPr/>
          <p:nvPr/>
        </p:nvGrpSpPr>
        <p:grpSpPr>
          <a:xfrm>
            <a:off x="10274645" y="4569645"/>
            <a:ext cx="1069127" cy="1026446"/>
            <a:chOff x="0" y="0"/>
            <a:chExt cx="6350000" cy="6350000"/>
          </a:xfrm>
          <a:solidFill>
            <a:srgbClr val="125B50"/>
          </a:solidFill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1C3DBE18-A6ED-FB55-AB95-E5E1B0105C6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PT" sz="4000" noProof="0"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1E26C828-615C-E98A-F109-F11AC2E2D5FC}"/>
              </a:ext>
            </a:extLst>
          </p:cNvPr>
          <p:cNvSpPr txBox="1"/>
          <p:nvPr/>
        </p:nvSpPr>
        <p:spPr>
          <a:xfrm>
            <a:off x="10550057" y="4868299"/>
            <a:ext cx="578577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pt-PT" sz="4000" noProof="0">
                <a:solidFill>
                  <a:schemeClr val="bg1">
                    <a:lumMod val="95000"/>
                  </a:schemeClr>
                </a:solidFill>
                <a:latin typeface="Lobster" panose="00000500000000000000" pitchFamily="2" charset="0"/>
                <a:ea typeface="Clear Sans Light"/>
                <a:cs typeface="Clear Sans Light"/>
                <a:sym typeface="Clear Sans Light"/>
              </a:rPr>
              <a:t>2</a:t>
            </a:r>
          </a:p>
        </p:txBody>
      </p:sp>
      <p:grpSp>
        <p:nvGrpSpPr>
          <p:cNvPr id="38" name="Group 2">
            <a:extLst>
              <a:ext uri="{FF2B5EF4-FFF2-40B4-BE49-F238E27FC236}">
                <a16:creationId xmlns:a16="http://schemas.microsoft.com/office/drawing/2014/main" id="{D697F040-6724-7546-332B-F3F62D9EDE69}"/>
              </a:ext>
            </a:extLst>
          </p:cNvPr>
          <p:cNvGrpSpPr/>
          <p:nvPr/>
        </p:nvGrpSpPr>
        <p:grpSpPr>
          <a:xfrm>
            <a:off x="10274645" y="6189250"/>
            <a:ext cx="1069127" cy="1026446"/>
            <a:chOff x="0" y="0"/>
            <a:chExt cx="6350000" cy="6350000"/>
          </a:xfrm>
          <a:solidFill>
            <a:srgbClr val="125B50"/>
          </a:solidFill>
        </p:grpSpPr>
        <p:sp>
          <p:nvSpPr>
            <p:cNvPr id="39" name="Freeform 3">
              <a:extLst>
                <a:ext uri="{FF2B5EF4-FFF2-40B4-BE49-F238E27FC236}">
                  <a16:creationId xmlns:a16="http://schemas.microsoft.com/office/drawing/2014/main" id="{C86F3B13-C9E0-7B0D-6843-7306DE5D0BA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PT" sz="4000" noProof="0"/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7526694F-B14D-BCDE-1A34-57C5212F34E3}"/>
              </a:ext>
            </a:extLst>
          </p:cNvPr>
          <p:cNvSpPr txBox="1"/>
          <p:nvPr/>
        </p:nvSpPr>
        <p:spPr>
          <a:xfrm>
            <a:off x="10494957" y="6515909"/>
            <a:ext cx="578577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pt-PT" sz="4000">
                <a:solidFill>
                  <a:schemeClr val="bg1">
                    <a:lumMod val="95000"/>
                  </a:schemeClr>
                </a:solidFill>
                <a:latin typeface="Lobster" panose="00000500000000000000" pitchFamily="2" charset="0"/>
                <a:ea typeface="Clear Sans Light"/>
                <a:cs typeface="Clear Sans Light"/>
                <a:sym typeface="Clear Sans Light"/>
              </a:rPr>
              <a:t>3</a:t>
            </a:r>
            <a:endParaRPr lang="pt-PT" sz="4000" noProof="0">
              <a:solidFill>
                <a:schemeClr val="bg1">
                  <a:lumMod val="95000"/>
                </a:schemeClr>
              </a:solidFill>
              <a:latin typeface="Lobster" panose="00000500000000000000" pitchFamily="2" charset="0"/>
              <a:ea typeface="Clear Sans Light"/>
              <a:cs typeface="Clear Sans Light"/>
              <a:sym typeface="Clear Sans Light"/>
            </a:endParaRP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5FC285BD-6603-6DB2-3C5D-D3F9D345BC2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54551" y="221820"/>
            <a:ext cx="2051972" cy="1933967"/>
          </a:xfrm>
          <a:prstGeom prst="rect">
            <a:avLst/>
          </a:prstGeom>
        </p:spPr>
      </p:pic>
      <p:grpSp>
        <p:nvGrpSpPr>
          <p:cNvPr id="43" name="Group 24">
            <a:extLst>
              <a:ext uri="{FF2B5EF4-FFF2-40B4-BE49-F238E27FC236}">
                <a16:creationId xmlns:a16="http://schemas.microsoft.com/office/drawing/2014/main" id="{0BEA3280-993E-3657-0F89-2AF7D64D167E}"/>
              </a:ext>
            </a:extLst>
          </p:cNvPr>
          <p:cNvGrpSpPr/>
          <p:nvPr/>
        </p:nvGrpSpPr>
        <p:grpSpPr>
          <a:xfrm>
            <a:off x="14315095" y="-2172277"/>
            <a:ext cx="4930884" cy="4930884"/>
            <a:chOff x="0" y="0"/>
            <a:chExt cx="812800" cy="812800"/>
          </a:xfrm>
        </p:grpSpPr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8C21354F-A0C6-E19F-71E8-E929AEEE00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45" name="TextBox 26">
              <a:extLst>
                <a:ext uri="{FF2B5EF4-FFF2-40B4-BE49-F238E27FC236}">
                  <a16:creationId xmlns:a16="http://schemas.microsoft.com/office/drawing/2014/main" id="{08B1CD3A-E5FB-0619-91E2-92C279344BD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BCF3A-8909-7506-0380-1932E31D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40948F8-DD95-3C6D-B98A-CEFC44BA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41" y="6270959"/>
            <a:ext cx="6839333" cy="322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DB67EB-F153-8BD3-9023-9FE9F60FB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90"/>
          <a:stretch>
            <a:fillRect/>
          </a:stretch>
        </p:blipFill>
        <p:spPr bwMode="auto">
          <a:xfrm>
            <a:off x="2572974" y="5740607"/>
            <a:ext cx="4553681" cy="373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57AF1166-8D6E-7E3B-5720-A1103D5244F5}"/>
              </a:ext>
            </a:extLst>
          </p:cNvPr>
          <p:cNvSpPr txBox="1"/>
          <p:nvPr/>
        </p:nvSpPr>
        <p:spPr>
          <a:xfrm>
            <a:off x="466237" y="395641"/>
            <a:ext cx="1231311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PT" sz="9000" noProof="0">
                <a:solidFill>
                  <a:srgbClr val="000000"/>
                </a:solidFill>
                <a:latin typeface="Lobster" panose="00000500000000000000" pitchFamily="2" charset="0"/>
                <a:ea typeface="Cy Grotesk Key"/>
                <a:cs typeface="Cy Grotesk Key"/>
                <a:sym typeface="Cy Grotesk Key"/>
              </a:rPr>
              <a:t>Modeling</a:t>
            </a:r>
            <a:endParaRPr lang="pt-PT" sz="9000" noProof="0">
              <a:solidFill>
                <a:srgbClr val="000000"/>
              </a:solidFill>
              <a:latin typeface="Lobster" panose="00000500000000000000" pitchFamily="2" charset="0"/>
              <a:ea typeface="Cy Grotesk Key"/>
              <a:cs typeface="Cy Grotesk Key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81E5756-636E-3E66-0C5D-A11D76144A8B}"/>
              </a:ext>
            </a:extLst>
          </p:cNvPr>
          <p:cNvGrpSpPr/>
          <p:nvPr/>
        </p:nvGrpSpPr>
        <p:grpSpPr>
          <a:xfrm>
            <a:off x="-3796522" y="9217951"/>
            <a:ext cx="25881044" cy="4824518"/>
            <a:chOff x="0" y="-38100"/>
            <a:chExt cx="1970275" cy="367281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B0DFAB9C-84F4-A997-01EA-7921A2F319ED}"/>
                </a:ext>
              </a:extLst>
            </p:cNvPr>
            <p:cNvSpPr/>
            <p:nvPr/>
          </p:nvSpPr>
          <p:spPr>
            <a:xfrm>
              <a:off x="0" y="0"/>
              <a:ext cx="1970275" cy="329181"/>
            </a:xfrm>
            <a:custGeom>
              <a:avLst/>
              <a:gdLst/>
              <a:ahLst/>
              <a:cxnLst/>
              <a:rect l="l" t="t" r="r" b="b"/>
              <a:pathLst>
                <a:path w="1970275" h="329181">
                  <a:moveTo>
                    <a:pt x="1970275" y="164591"/>
                  </a:moveTo>
                  <a:lnTo>
                    <a:pt x="1767075" y="329181"/>
                  </a:lnTo>
                  <a:lnTo>
                    <a:pt x="203200" y="329181"/>
                  </a:lnTo>
                  <a:lnTo>
                    <a:pt x="0" y="164591"/>
                  </a:lnTo>
                  <a:lnTo>
                    <a:pt x="203200" y="0"/>
                  </a:lnTo>
                  <a:lnTo>
                    <a:pt x="1767075" y="0"/>
                  </a:lnTo>
                  <a:lnTo>
                    <a:pt x="1970275" y="164591"/>
                  </a:lnTo>
                  <a:close/>
                </a:path>
              </a:pathLst>
            </a:custGeom>
            <a:solidFill>
              <a:srgbClr val="125B50"/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A603680-710C-3CC6-06C7-F5EE3932ACD3}"/>
                </a:ext>
              </a:extLst>
            </p:cNvPr>
            <p:cNvSpPr txBox="1"/>
            <p:nvPr/>
          </p:nvSpPr>
          <p:spPr>
            <a:xfrm>
              <a:off x="114300" y="-38100"/>
              <a:ext cx="1741675" cy="36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51C44001-6CE9-3C6D-EC23-8689695C02E6}"/>
              </a:ext>
            </a:extLst>
          </p:cNvPr>
          <p:cNvGrpSpPr/>
          <p:nvPr/>
        </p:nvGrpSpPr>
        <p:grpSpPr>
          <a:xfrm>
            <a:off x="-2839067" y="4555842"/>
            <a:ext cx="4943507" cy="4943507"/>
            <a:chOff x="0" y="0"/>
            <a:chExt cx="812800" cy="8128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F87CBD8-8BED-9B4B-53F4-F963101482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B50">
                <a:alpha val="2745"/>
              </a:srgbClr>
            </a:solidFill>
          </p:spPr>
          <p:txBody>
            <a:bodyPr/>
            <a:lstStyle/>
            <a:p>
              <a:endParaRPr lang="pt-PT" noProof="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BEF92F15-01DA-F112-4829-D1FDB12E39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PT" noProof="0"/>
            </a:p>
          </p:txBody>
        </p:sp>
      </p:grpSp>
      <p:pic>
        <p:nvPicPr>
          <p:cNvPr id="3" name="Imagem 2" descr="Uma imagem com círculo, diagrama, file&#10;&#10;Os conteúdos gerados por IA poderão estar incorretos.">
            <a:extLst>
              <a:ext uri="{FF2B5EF4-FFF2-40B4-BE49-F238E27FC236}">
                <a16:creationId xmlns:a16="http://schemas.microsoft.com/office/drawing/2014/main" id="{90C98871-8A3D-AE7F-AF1F-1CF1FD1C0A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3933" y="1772273"/>
            <a:ext cx="5844825" cy="3136510"/>
          </a:xfrm>
          <a:prstGeom prst="rect">
            <a:avLst/>
          </a:prstGeom>
        </p:spPr>
      </p:pic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A52CBA70-36FB-16D3-DF9F-E159460353A4}"/>
              </a:ext>
            </a:extLst>
          </p:cNvPr>
          <p:cNvSpPr/>
          <p:nvPr/>
        </p:nvSpPr>
        <p:spPr>
          <a:xfrm>
            <a:off x="470647" y="1507992"/>
            <a:ext cx="2497310" cy="998923"/>
          </a:xfrm>
          <a:prstGeom prst="homePlate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3599F6-02E3-F6EF-E0D6-4A7DE2FA637C}"/>
              </a:ext>
            </a:extLst>
          </p:cNvPr>
          <p:cNvSpPr txBox="1"/>
          <p:nvPr/>
        </p:nvSpPr>
        <p:spPr>
          <a:xfrm>
            <a:off x="499462" y="1469571"/>
            <a:ext cx="190179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200" noProof="0">
                <a:solidFill>
                  <a:schemeClr val="bg1"/>
                </a:solidFill>
                <a:latin typeface="Lobster" panose="00000500000000000000" pitchFamily="2" charset="0"/>
                <a:ea typeface="Calibri"/>
                <a:cs typeface="Calibri"/>
              </a:rPr>
              <a:t>Decision</a:t>
            </a:r>
          </a:p>
          <a:p>
            <a:pPr algn="ctr"/>
            <a:r>
              <a:rPr lang="pt-PT" sz="3200" noProof="0">
                <a:solidFill>
                  <a:schemeClr val="bg1"/>
                </a:solidFill>
                <a:latin typeface="Lobster" panose="00000500000000000000" pitchFamily="2" charset="0"/>
                <a:ea typeface="Calibri"/>
                <a:cs typeface="Calibri"/>
              </a:rPr>
              <a:t>Tree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F2E962D5-6519-C03F-5DFE-C0A1E321FDF9}"/>
              </a:ext>
            </a:extLst>
          </p:cNvPr>
          <p:cNvSpPr/>
          <p:nvPr/>
        </p:nvSpPr>
        <p:spPr>
          <a:xfrm>
            <a:off x="9143999" y="1546412"/>
            <a:ext cx="2497310" cy="998923"/>
          </a:xfrm>
          <a:prstGeom prst="homePlate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88A74C-820C-5208-4123-729AA46440CB}"/>
              </a:ext>
            </a:extLst>
          </p:cNvPr>
          <p:cNvSpPr txBox="1"/>
          <p:nvPr/>
        </p:nvSpPr>
        <p:spPr>
          <a:xfrm>
            <a:off x="9297680" y="1498387"/>
            <a:ext cx="190179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200" noProof="0">
                <a:solidFill>
                  <a:schemeClr val="bg1"/>
                </a:solidFill>
                <a:latin typeface="Lobster" panose="00000500000000000000" pitchFamily="2" charset="0"/>
                <a:ea typeface="Calibri"/>
                <a:cs typeface="Calibri"/>
              </a:rPr>
              <a:t>Random</a:t>
            </a:r>
          </a:p>
          <a:p>
            <a:pPr algn="ctr"/>
            <a:r>
              <a:rPr lang="pt-PT" sz="3200" noProof="0" err="1">
                <a:solidFill>
                  <a:schemeClr val="bg1"/>
                </a:solidFill>
                <a:latin typeface="Lobster" panose="00000500000000000000" pitchFamily="2" charset="0"/>
                <a:ea typeface="Calibri"/>
                <a:cs typeface="Calibri"/>
              </a:rPr>
              <a:t>Forest</a:t>
            </a:r>
            <a:endParaRPr lang="pt-PT" sz="3200" noProof="0">
              <a:solidFill>
                <a:schemeClr val="bg1"/>
              </a:solidFill>
              <a:latin typeface="Lobster" panose="00000500000000000000" pitchFamily="2" charset="0"/>
              <a:ea typeface="Calibri"/>
              <a:cs typeface="Calibri"/>
            </a:endParaRPr>
          </a:p>
        </p:txBody>
      </p:sp>
      <p:sp>
        <p:nvSpPr>
          <p:cNvPr id="13" name="Seta: Pentágono 12">
            <a:extLst>
              <a:ext uri="{FF2B5EF4-FFF2-40B4-BE49-F238E27FC236}">
                <a16:creationId xmlns:a16="http://schemas.microsoft.com/office/drawing/2014/main" id="{9CBC20BE-55CC-48C0-1C52-4AD336A02C03}"/>
              </a:ext>
            </a:extLst>
          </p:cNvPr>
          <p:cNvSpPr/>
          <p:nvPr/>
        </p:nvSpPr>
        <p:spPr>
          <a:xfrm>
            <a:off x="470647" y="5522899"/>
            <a:ext cx="2497310" cy="998923"/>
          </a:xfrm>
          <a:prstGeom prst="homePlate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0526BA1-03A2-F68B-5130-B4437B55E32A}"/>
              </a:ext>
            </a:extLst>
          </p:cNvPr>
          <p:cNvSpPr txBox="1"/>
          <p:nvPr/>
        </p:nvSpPr>
        <p:spPr>
          <a:xfrm>
            <a:off x="495860" y="5724605"/>
            <a:ext cx="19594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200" noProof="0">
                <a:solidFill>
                  <a:schemeClr val="bg1"/>
                </a:solidFill>
                <a:latin typeface="Lobster" panose="00000500000000000000" pitchFamily="2" charset="0"/>
                <a:ea typeface="Calibri"/>
                <a:cs typeface="Calibri"/>
              </a:rPr>
              <a:t>XGBoost</a:t>
            </a:r>
          </a:p>
        </p:txBody>
      </p:sp>
      <p:sp>
        <p:nvSpPr>
          <p:cNvPr id="15" name="Seta: Pentágono 14">
            <a:extLst>
              <a:ext uri="{FF2B5EF4-FFF2-40B4-BE49-F238E27FC236}">
                <a16:creationId xmlns:a16="http://schemas.microsoft.com/office/drawing/2014/main" id="{0E77AC8F-58A6-6BD2-5DC5-7112FC038FA2}"/>
              </a:ext>
            </a:extLst>
          </p:cNvPr>
          <p:cNvSpPr/>
          <p:nvPr/>
        </p:nvSpPr>
        <p:spPr>
          <a:xfrm>
            <a:off x="8548486" y="5474874"/>
            <a:ext cx="2497310" cy="998923"/>
          </a:xfrm>
          <a:prstGeom prst="homePlate">
            <a:avLst/>
          </a:prstGeom>
          <a:solidFill>
            <a:srgbClr val="125B50"/>
          </a:solidFill>
          <a:ln>
            <a:solidFill>
              <a:srgbClr val="125B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75CBF9C-4624-C048-5564-5DE7030DC33A}"/>
              </a:ext>
            </a:extLst>
          </p:cNvPr>
          <p:cNvSpPr txBox="1"/>
          <p:nvPr/>
        </p:nvSpPr>
        <p:spPr>
          <a:xfrm>
            <a:off x="8606117" y="5686185"/>
            <a:ext cx="18633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200" noProof="0">
                <a:solidFill>
                  <a:schemeClr val="bg1"/>
                </a:solidFill>
                <a:latin typeface="Lobster" panose="00000500000000000000" pitchFamily="2" charset="0"/>
                <a:ea typeface="Calibri"/>
                <a:cs typeface="Calibri"/>
              </a:rPr>
              <a:t>SVM</a:t>
            </a:r>
            <a:endParaRPr lang="pt-PT" noProof="0">
              <a:latin typeface="Lobster" panose="00000500000000000000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2ED5611-0EE7-64D6-67D0-ED23EBB66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411" y="1714018"/>
            <a:ext cx="5621827" cy="38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19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490354b-4713-46e4-9793-85036f475e0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7EEB3EDCFF2B04C9E530D0324D0A544" ma:contentTypeVersion="6" ma:contentTypeDescription="Criar um novo documento." ma:contentTypeScope="" ma:versionID="0df05c212c132947c30a9cc663791056">
  <xsd:schema xmlns:xsd="http://www.w3.org/2001/XMLSchema" xmlns:xs="http://www.w3.org/2001/XMLSchema" xmlns:p="http://schemas.microsoft.com/office/2006/metadata/properties" xmlns:ns3="1490354b-4713-46e4-9793-85036f475e06" targetNamespace="http://schemas.microsoft.com/office/2006/metadata/properties" ma:root="true" ma:fieldsID="f364918f05e7fcb92c553d77ea81a223" ns3:_="">
    <xsd:import namespace="1490354b-4713-46e4-9793-85036f475e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90354b-4713-46e4-9793-85036f475e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53445C-66D1-4517-A6D4-BA9BB9E3745B}">
  <ds:schemaRefs>
    <ds:schemaRef ds:uri="1490354b-4713-46e4-9793-85036f475e0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D066C6D-EE19-4432-B1EE-8AC2FEC7B0D8}">
  <ds:schemaRefs>
    <ds:schemaRef ds:uri="1490354b-4713-46e4-9793-85036f475e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5066A41-480F-49B6-9DA8-85743B8D37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Professional Annual Report Presentation</dc:title>
  <cp:revision>35</cp:revision>
  <dcterms:created xsi:type="dcterms:W3CDTF">2006-08-16T00:00:00Z</dcterms:created>
  <dcterms:modified xsi:type="dcterms:W3CDTF">2025-06-08T18:02:50Z</dcterms:modified>
  <dc:identifier>DAGpqrb6Sig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0x01010007EEB3EDCFF2B04C9E530D0324D0A544</vt:lpwstr>
  </property>
</Properties>
</file>